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9" r:id="rId4"/>
    <p:sldId id="275" r:id="rId5"/>
    <p:sldId id="276" r:id="rId6"/>
    <p:sldId id="277" r:id="rId7"/>
    <p:sldId id="278" r:id="rId8"/>
    <p:sldId id="282" r:id="rId9"/>
    <p:sldId id="279" r:id="rId10"/>
    <p:sldId id="289" r:id="rId11"/>
    <p:sldId id="280" r:id="rId12"/>
    <p:sldId id="284" r:id="rId13"/>
    <p:sldId id="285" r:id="rId14"/>
    <p:sldId id="286" r:id="rId15"/>
    <p:sldId id="287" r:id="rId16"/>
    <p:sldId id="288" r:id="rId17"/>
    <p:sldId id="290" r:id="rId18"/>
    <p:sldId id="291" r:id="rId19"/>
    <p:sldId id="283" r:id="rId20"/>
  </p:sldIdLst>
  <p:sldSz cx="9144000" cy="6858000" type="screen4x3"/>
  <p:notesSz cx="6877050" cy="10001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871"/>
    <a:srgbClr val="5189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29967-95D2-4E22-BFB1-62ECD2692A99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850F2-7E03-484F-BDD2-7774FE85AF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850F2-7E03-484F-BDD2-7774FE85AF4D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850F2-7E03-484F-BDD2-7774FE85AF4D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00042"/>
            <a:ext cx="8458200" cy="2571768"/>
          </a:xfrm>
        </p:spPr>
        <p:txBody>
          <a:bodyPr anchor="t">
            <a:noAutofit/>
          </a:bodyPr>
          <a:lstStyle/>
          <a:p>
            <a:pPr algn="ctr"/>
            <a:r>
              <a:rPr lang="ru-RU" sz="4000" b="1" cap="sm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– ведущий вид деятельности  детей дошкольного возраста</a:t>
            </a:r>
            <a:br>
              <a:rPr lang="ru-RU" sz="4000" b="1" cap="sm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sm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(Из опыта работы)</a:t>
            </a:r>
            <a:endParaRPr lang="ru-RU" sz="4000" cap="sm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357694"/>
            <a:ext cx="3528392" cy="223965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Никонова О.В.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22 «Планета детства»</a:t>
            </a:r>
          </a:p>
          <a:p>
            <a:pPr algn="ctr"/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4324" r="-1538" b="14058"/>
          <a:stretch>
            <a:fillRect/>
          </a:stretch>
        </p:blipFill>
        <p:spPr bwMode="auto">
          <a:xfrm>
            <a:off x="179512" y="3933056"/>
            <a:ext cx="51598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44824"/>
            <a:ext cx="845820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no Pro Smbd Caption" pitchFamily="18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642918"/>
            <a:ext cx="4329114" cy="613246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Приобщение детей к театральному искусству начинают с просмотра спектаклей в исполнении взрослых: сначала близких ребёнку по эмоциональному настрою кукольных постановок, затем драматических спектаклей. Театрализованная игра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быть использована в любых видах деятельности детей,на любых НОД. Наибольшая ценность игры проявляется в отражении детьми в самостоятельной деятельности впечатлений от просмотренных спектаклей, прочитанных программных литературных произведений. Для оформления детских спектаклей следует организовать специальную работу, в результате которой дети объединяются в творческие группы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(костюмеры, режиссёры, художники )</a:t>
            </a:r>
            <a:endParaRPr lang="ru-RU" dirty="0"/>
          </a:p>
        </p:txBody>
      </p:sp>
      <p:pic>
        <p:nvPicPr>
          <p:cNvPr id="4098" name="Picture 2" descr="DSC051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3716" t="2635" r="20948"/>
          <a:stretch>
            <a:fillRect/>
          </a:stretch>
        </p:blipFill>
        <p:spPr bwMode="auto">
          <a:xfrm>
            <a:off x="357158" y="857232"/>
            <a:ext cx="400596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642918"/>
            <a:ext cx="5143536" cy="6132469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Дидактические игры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широко распространены в системе дошкольного воспитания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Они известны как игры обучающего характера или игры с правилами, но обучающая задача в них не выступает прямо, а скрыта от играющих детей, для которых на первом плане оказывается игровая задача. Стремясь реализовать её, они выполняют игровые действия, соблюдают правила игры. Дидактическая игра имеет определённую структуру и включает в себя обучающую и игровую задачи, игровое действие, игровые правила. Содержание дидактических игр и порядок постановки дидактических задач определяются программой. Такие игры могут содержать сразу несколько обучающих задач. Игровые правила заставляют детей хорошо запомнить их и задуматься над их выполнением.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cuments\Новая папка\DSC06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3500437" cy="2625328"/>
          </a:xfrm>
          <a:prstGeom prst="rect">
            <a:avLst/>
          </a:prstGeom>
          <a:noFill/>
        </p:spPr>
      </p:pic>
      <p:pic>
        <p:nvPicPr>
          <p:cNvPr id="5" name="Рисунок 4" descr="DSC03731"/>
          <p:cNvPicPr/>
          <p:nvPr/>
        </p:nvPicPr>
        <p:blipFill>
          <a:blip r:embed="rId3"/>
          <a:srcRect l="10419" t="13425" r="5539"/>
          <a:stretch>
            <a:fillRect/>
          </a:stretch>
        </p:blipFill>
        <p:spPr>
          <a:xfrm>
            <a:off x="357158" y="3286124"/>
            <a:ext cx="335758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725531"/>
            <a:ext cx="4857784" cy="6132469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    развития игровой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 необходимо всякий раз ставить перед детьми новые задачи, побуждающие их усваивать новые правила и действия. Особое внимание при проведении игр следует обратить на создание атмосферы увлечённости, посильность дидактической задачи. Дидактическая игра рассматривается в научно - методической литературе с разных сторон: она используется как средство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(нравственного, эстетического воспитания)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как форма организации деятельности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(игровая форма проведения учебных занятий)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;как метод и приём руководства детской игрой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(метод введения новых знаний)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как вид деятельности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(словесная, настольно-печатная, предметная)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3700006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игра\DSC05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143248"/>
            <a:ext cx="3857620" cy="2893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2"/>
          </p:nvPr>
        </p:nvSpPr>
        <p:spPr>
          <a:xfrm>
            <a:off x="4286250" y="571500"/>
            <a:ext cx="4572000" cy="620395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Учёные отмечают роль дидактической игры в умственном, сенсорном воспитании детей. В процессе специально организованной деятельности ребёнок учится анализировать, сравнивать, обобщать предметы. Основной формой обучения являются НОД, на которых применяются дидактические игры. Большую роль также играют самостоятельные дидактические игры - это игры, которые проводятся в свободное время. Такие игры могут возникать как по инициативе воспитателя, так и по желанию детей. Тогда воспитателю здесь принадлежит роль наблюдателя и советчика, а также участника игры.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игра\DSC055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3757613" cy="2818210"/>
          </a:xfrm>
          <a:prstGeom prst="rect">
            <a:avLst/>
          </a:prstGeom>
          <a:noFill/>
        </p:spPr>
      </p:pic>
      <p:pic>
        <p:nvPicPr>
          <p:cNvPr id="2051" name="Picture 3" descr="C:\Users\User\Desktop\игра\DSC05501.JPG"/>
          <p:cNvPicPr>
            <a:picLocks noChangeAspect="1" noChangeArrowheads="1"/>
          </p:cNvPicPr>
          <p:nvPr/>
        </p:nvPicPr>
        <p:blipFill>
          <a:blip r:embed="rId4" cstate="print"/>
          <a:srcRect l="21774" t="24194" r="17741" b="9677"/>
          <a:stretch>
            <a:fillRect/>
          </a:stretch>
        </p:blipFill>
        <p:spPr bwMode="auto">
          <a:xfrm>
            <a:off x="428596" y="3429000"/>
            <a:ext cx="3786214" cy="3104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571480"/>
            <a:ext cx="4786346" cy="620390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Подвижные игры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зародились в далёком прошлом в недрах народного быта. Состязания в силе, ловкости, быстроте, меткости широко распространены среди детей и подростков. Такие игры создают благоприятные условия для развёртывания активной двигательной деятельности. Выполнение действий в подвижной игре связано с восприятием окружающей среды, с ориентировкой в ней, а также с яркими эмоциональными переживаниями в коллективе сверстников. Подвижные игры разнообразны. Это, прежде всего, собственно подвижные игры и спортивные игры. Среди первых, или, как их ещё называют, игр с правилами, выделяют сюжетные и бессюжетные, игры – забавы и аттракционы.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Pictures\2013-11-07\001.jpg"/>
          <p:cNvPicPr>
            <a:picLocks noGrp="1"/>
          </p:cNvPicPr>
          <p:nvPr>
            <p:ph sz="half" idx="1"/>
          </p:nvPr>
        </p:nvPicPr>
        <p:blipFill>
          <a:blip r:embed="rId3"/>
          <a:srcRect l="56122" t="4201" r="5075" b="73524"/>
          <a:stretch>
            <a:fillRect/>
          </a:stretch>
        </p:blipFill>
        <p:spPr bwMode="auto">
          <a:xfrm>
            <a:off x="285720" y="642918"/>
            <a:ext cx="3500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Public\Pictures\DSC06190.JPG"/>
          <p:cNvPicPr>
            <a:picLocks noChangeAspect="1" noChangeArrowheads="1"/>
          </p:cNvPicPr>
          <p:nvPr/>
        </p:nvPicPr>
        <p:blipFill>
          <a:blip r:embed="rId4" cstate="print"/>
          <a:srcRect l="2083" t="11111" r="18749"/>
          <a:stretch>
            <a:fillRect/>
          </a:stretch>
        </p:blipFill>
        <p:spPr bwMode="auto">
          <a:xfrm>
            <a:off x="357158" y="3571876"/>
            <a:ext cx="3429024" cy="2887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571480"/>
            <a:ext cx="4786346" cy="6203907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Источником подвижных игр с правилами являются народные игры, для которых характерны яркость замысла, содержательность, простота и занимательность.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игры определяется движениями, которые входят в её состав. В программе «Детство» для каждой возрастной группы детей предусмотрены подвижные игры, в которых развиваются движения разных видов:  бег, прыжки, лазанье и т.д.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в подвижной игре выполняют организующую роль: ими определяется её ход, последовательность действий, взаимоотношения играющих, поведение каждого ребёнка. Правила обязывают подчиняться цели и смыслу игры; дети должны уметь ими пользоваться в разных условиях.</a:t>
            </a:r>
          </a:p>
          <a:p>
            <a:endParaRPr lang="ru-RU" dirty="0"/>
          </a:p>
        </p:txBody>
      </p:sp>
      <p:pic>
        <p:nvPicPr>
          <p:cNvPr id="5" name="Picture 11" descr="DSC014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357298"/>
            <a:ext cx="3471863" cy="2601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DSC014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946901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642918"/>
            <a:ext cx="4714908" cy="6132469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В младших группах воспитатель объясняет содержание и правила по ходу игры, в старших - перед началом. Подвижные игры организуются в помещении и на прогулке с небольшим числом детей или со всей группой. Воспитатель следит за тем, чтобы в игре участвовали все дети, выполняя все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требуемые</a:t>
            </a:r>
            <a:r>
              <a:rPr lang="ru-RU" dirty="0" smtClean="0"/>
              <a:t> игровые движения, но не допуская избыточной двигательной активности, которая может вызвать их перевозбуждение и утомление. Старших дошкольников необходимо обучить играть в подвижные игры самостоятельно. Для этого надо развивать у них интерес к этим играм, предоставлять возможность организовывать их на прогулке, в часы досуга, на </a:t>
            </a:r>
            <a:r>
              <a:rPr lang="ru-RU" dirty="0" smtClean="0"/>
              <a:t>праздниках.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F:\Атестация 2015\Партфолио Никонова Н.В\Фотоматериалы\IMG_76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928934"/>
            <a:ext cx="2357454" cy="3536182"/>
          </a:xfrm>
          <a:prstGeom prst="rect">
            <a:avLst/>
          </a:prstGeom>
          <a:noFill/>
        </p:spPr>
      </p:pic>
      <p:pic>
        <p:nvPicPr>
          <p:cNvPr id="6" name="Рисунок 5" descr="C:\Users\User\Documents\Новая папка\DSC061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2909004" cy="218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6061031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Строительно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конструктивные игры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Строительная игра - это такая деятельность детей, основным содержанием которой является отражение окружающей жизни в разных постройках и связанных с ними действиях. Сходство сюжетно-ролевых и строительных игр заключается в том, что они объединяют детей на основе общих интересов, совместной деятельности и являются коллективными. Различие между этими играми состоит в том, что сюжетно-ролевой игре прежде всего отражаются разнообразные явления и осваиваются взаимоотношения между людьми, а в строительной основным является ознакомление с соответствующей деятельностью людей, с применяемой техникой и её использованием. Воспитательное и развивающее влияние строительных игр заключено в идейном содержании, отражаемых в них явлений, в овладении детьми способами строительства, в развитие их конструктивного мышления, обогащение речи.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esktop\DSC0114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4968" r="-1854" b="36398"/>
          <a:stretch>
            <a:fillRect/>
          </a:stretch>
        </p:blipFill>
        <p:spPr bwMode="auto">
          <a:xfrm>
            <a:off x="714348" y="1285861"/>
            <a:ext cx="3429024" cy="3479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714356"/>
            <a:ext cx="4643470" cy="606103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влияние на умственное развитие определяется тем, что в замысле, содержании строительных игр заключена та или иная умственная задача, решение которой требует предварительного обдумывания: что сделать, какой нужен материал, в какой последовательности должно идти строительство. Обдумывание и решение той или иной строительной задачи способствует развития конструктивного мышления. В процессе строительных игр воспитатель учит детей наблюдать, различать, сравнивать, соотносить одни части построек с другими, запоминать и воспроизводить приёмы строительства, сосредотачивать внимание на последовательности действий. Под его руководством дети овладевают точным словарём, выражающим название геометрических тел, пространственных отношений:  высоко низко, направо налево, вверх-вниз, длинный короткий, широкий узкий, выше ниже, длиннее короче и т.п.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строительных играх используются и обычные, чаще всего сюжетно-образные игрушки, широко применяются и природные материалы: глина, песок, снег, камешки, шишки, тростник и др.</a:t>
            </a:r>
          </a:p>
          <a:p>
            <a:endParaRPr lang="ru-RU" dirty="0"/>
          </a:p>
        </p:txBody>
      </p:sp>
      <p:pic>
        <p:nvPicPr>
          <p:cNvPr id="2050" name="Picture 2" descr="C:\Users\User\Desktop\игра\DSC01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752596" cy="2814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8579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Значение игры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игру и в игре постепенно готовится сознание ребенка к предстоящим изменениям условий жизни, отношений со сверстниками и с взрослыми, формируются качества личности, необходимые будущему школьнику. </a:t>
            </a:r>
          </a:p>
          <a:p>
            <a:pPr marL="0" indent="0" algn="just"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игре формируются такие качества, как самостоятельность, инициативность, организованность, развиваются творческие способности, умение работать коллективно. </a:t>
            </a:r>
          </a:p>
          <a:p>
            <a:pPr marL="0" indent="0" algn="just"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это позволяет качественно подготовить ребёнка к школе.</a:t>
            </a:r>
          </a:p>
          <a:p>
            <a:pPr marL="0" indent="0" algn="just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заключении хочется отметить, что игра, как всякая творческая деятельность, эмоционально насыщена и доставляет каждому ребенку радость и удовольствие уже самим своим процессом.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943848" cy="714364"/>
          </a:xfrm>
        </p:spPr>
        <p:txBody>
          <a:bodyPr>
            <a:normAutofit/>
          </a:bodyPr>
          <a:lstStyle/>
          <a:p>
            <a:pPr algn="ctr"/>
            <a:r>
              <a:rPr lang="ru-RU" sz="3200" b="1" cap="small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игры в жизни ребёнка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43051"/>
            <a:ext cx="3500462" cy="5000660"/>
          </a:xfrm>
        </p:spPr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857620" y="1428736"/>
            <a:ext cx="4829180" cy="52037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– это огромное светлое окно, через которое в духовный мир ребенка вливается живительный поток представлений, понятий.       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- жизненная лаборатория детства. Игра - свободно развивающаяся деятельность, предпринимаемая ради удовольствия от самого процесса, а не от результата. Игре присущ творческий, импровизационный, активный характер, т.е. игра является своеобразным «полем творчества» для ребенка. Почему игра является ведущим видом деятельности ребенка-дошкольника? Ответ прост - игра ведет к формированию новых качеств психики и личности ребенка.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User\Desktop\IMG_1837.JPG"/>
          <p:cNvPicPr/>
          <p:nvPr/>
        </p:nvPicPr>
        <p:blipFill>
          <a:blip r:embed="rId2" cstate="print"/>
          <a:srcRect r="13897"/>
          <a:stretch>
            <a:fillRect/>
          </a:stretch>
        </p:blipFill>
        <p:spPr bwMode="auto">
          <a:xfrm>
            <a:off x="500034" y="4000504"/>
            <a:ext cx="3053297" cy="2659427"/>
          </a:xfrm>
          <a:prstGeom prst="rect">
            <a:avLst/>
          </a:prstGeom>
          <a:noFill/>
        </p:spPr>
      </p:pic>
      <p:pic>
        <p:nvPicPr>
          <p:cNvPr id="6" name="Рисунок 5" descr="DSC03149"/>
          <p:cNvPicPr/>
          <p:nvPr/>
        </p:nvPicPr>
        <p:blipFill>
          <a:blip r:embed="rId3" cstate="print"/>
          <a:srcRect b="16608"/>
          <a:stretch>
            <a:fillRect/>
          </a:stretch>
        </p:blipFill>
        <p:spPr bwMode="auto">
          <a:xfrm>
            <a:off x="285720" y="1714488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6248" y="785794"/>
            <a:ext cx="4400552" cy="5989593"/>
          </a:xfrm>
        </p:spPr>
        <p:txBody>
          <a:bodyPr anchor="ctr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 семи годам игра исчерпывает свое развивающее влияние: семилетний ребенок уже способен обучаться по школьному типу, т. е. может подчиняться правилам поведения на уроке без излишней перегрузки нервной системы. Но это происходит лишь в том случае, если ребенок развивался до семи лет преимущественно в рамках игровой деятельности, одновременно имея возможность полноценно заниматься всеми видами дошкольных детских занятий. Таким образом, полноценная игровая деятельность в дошкольном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Возрасте способствует преемственности образования между дошкольным и младшим школьным возрастом. </a:t>
            </a:r>
            <a:endParaRPr lang="ru-RU" dirty="0"/>
          </a:p>
        </p:txBody>
      </p:sp>
      <p:pic>
        <p:nvPicPr>
          <p:cNvPr id="1026" name="Picture 2" descr="C:\Users\User\Desktop\игра\DSC044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00438"/>
            <a:ext cx="3714776" cy="2786082"/>
          </a:xfrm>
          <a:prstGeom prst="rect">
            <a:avLst/>
          </a:prstGeom>
          <a:noFill/>
        </p:spPr>
      </p:pic>
      <p:pic>
        <p:nvPicPr>
          <p:cNvPr id="1027" name="Picture 3" descr="C:\Users\User\Desktop\игра\DSC05739.JPG"/>
          <p:cNvPicPr>
            <a:picLocks noChangeAspect="1" noChangeArrowheads="1"/>
          </p:cNvPicPr>
          <p:nvPr/>
        </p:nvPicPr>
        <p:blipFill>
          <a:blip r:embed="rId3" cstate="print"/>
          <a:srcRect b="11765"/>
          <a:stretch>
            <a:fillRect/>
          </a:stretch>
        </p:blipFill>
        <p:spPr bwMode="auto">
          <a:xfrm>
            <a:off x="571472" y="1000108"/>
            <a:ext cx="3670326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785794"/>
            <a:ext cx="4257676" cy="598959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игре, благодаря игровой мотивации, развиваются: воображение и фантазия коммуникативные способности. Способность к символизации и преобразованию, функция обобщения произвольность поведение (сила воли). умение думать и др. Игра - основной вид деятельности дошкольников, ведь именно в игре удовлетворяются основные потребности ребенка: в движении, в общении, в познании, в самореализации, свободе, самостоятельности, в радости, удовольствии, потребность быть «как взрослый».</a:t>
            </a:r>
            <a:endParaRPr lang="ru-RU" dirty="0"/>
          </a:p>
        </p:txBody>
      </p:sp>
      <p:pic>
        <p:nvPicPr>
          <p:cNvPr id="5" name="Содержимое 4" descr="C:\Users\User\Desktop\фото\DSC0115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4067175" cy="3052418"/>
          </a:xfrm>
          <a:prstGeom prst="rect">
            <a:avLst/>
          </a:prstGeom>
          <a:noFill/>
        </p:spPr>
      </p:pic>
      <p:pic>
        <p:nvPicPr>
          <p:cNvPr id="6" name="Рисунок 5" descr="C:\Users\User\Desktop\DSC011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407196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015286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Классификация игр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Детские игры очень разнообразны и могут иметь несколько классификаций. Мы выделим лишь наиболее распространенные детские игры.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785926"/>
            <a:ext cx="5000660" cy="5072075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Сюжетно-ролевая игра.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 smtClean="0"/>
              <a:t>Основной вид игр дошкольников. Сюжетно-ролевая игра</a:t>
            </a:r>
            <a:r>
              <a:rPr lang="ru-RU" b="1" dirty="0" smtClean="0"/>
              <a:t> </a:t>
            </a:r>
            <a:r>
              <a:rPr lang="ru-RU" dirty="0" smtClean="0"/>
              <a:t>ребёнка в своём развитии проходит несколько стадий: это ознакомительная</a:t>
            </a:r>
            <a:r>
              <a:rPr lang="ru-RU" b="1" dirty="0" smtClean="0"/>
              <a:t> </a:t>
            </a:r>
            <a:r>
              <a:rPr lang="ru-RU" dirty="0" smtClean="0"/>
              <a:t>игра</a:t>
            </a:r>
            <a:r>
              <a:rPr lang="ru-RU" b="1" dirty="0" smtClean="0"/>
              <a:t>,</a:t>
            </a:r>
            <a:r>
              <a:rPr lang="ru-RU" dirty="0" smtClean="0"/>
              <a:t> отобразительная игра, сюжетно-отобразительная игра</a:t>
            </a:r>
            <a:r>
              <a:rPr lang="ru-RU" b="1" dirty="0" smtClean="0"/>
              <a:t>,</a:t>
            </a:r>
            <a:r>
              <a:rPr lang="ru-RU" dirty="0" smtClean="0"/>
              <a:t> сюжетно-ролевая игра</a:t>
            </a:r>
            <a:r>
              <a:rPr lang="ru-RU" b="1" dirty="0" smtClean="0"/>
              <a:t>, </a:t>
            </a:r>
            <a:r>
              <a:rPr lang="ru-RU" dirty="0" smtClean="0"/>
              <a:t>игра-драматизация</a:t>
            </a:r>
            <a:r>
              <a:rPr lang="ru-RU" b="1" dirty="0" smtClean="0"/>
              <a:t>.</a:t>
            </a:r>
            <a:r>
              <a:rPr lang="ru-RU" dirty="0" smtClean="0"/>
              <a:t> Вместе с игрой развивается и сам ребёнок: сначала его действия с предметом – игрушкой носят манипулятивный характер, затем он усваивает различные способы действия с предметами, в которых отражены его представления об их существенных свойствах. </a:t>
            </a:r>
            <a:endParaRPr lang="ru-RU" dirty="0"/>
          </a:p>
        </p:txBody>
      </p:sp>
      <p:pic>
        <p:nvPicPr>
          <p:cNvPr id="5" name="Содержимое 4" descr="C:\Users\User\Desktop\фото\DSC0115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6392" t="4059"/>
          <a:stretch>
            <a:fillRect/>
          </a:stretch>
        </p:blipFill>
        <p:spPr bwMode="auto">
          <a:xfrm>
            <a:off x="285720" y="1643050"/>
            <a:ext cx="3214710" cy="2500330"/>
          </a:xfrm>
          <a:prstGeom prst="rect">
            <a:avLst/>
          </a:prstGeom>
          <a:noFill/>
        </p:spPr>
      </p:pic>
      <p:pic>
        <p:nvPicPr>
          <p:cNvPr id="6" name="Рисунок 5" descr="C:\Users\User\Desktop\DSC01153.JPG"/>
          <p:cNvPicPr/>
          <p:nvPr/>
        </p:nvPicPr>
        <p:blipFill>
          <a:blip r:embed="rId3" cstate="print"/>
          <a:srcRect l="3421" b="2132"/>
          <a:stretch>
            <a:fillRect/>
          </a:stretch>
        </p:blipFill>
        <p:spPr bwMode="auto">
          <a:xfrm flipH="1">
            <a:off x="214282" y="4143380"/>
            <a:ext cx="328614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714356"/>
            <a:ext cx="5114932" cy="606103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Появление в игре обобщённых действий, использование предметов-заместителей, объединение действий в единый сюжет, называние ребёнком себя именем героя – всё это свидетельствует о переходе к сюжетно-ролевой игре. В этих играх начинают отражаться человеческие взаимоотношения, нормы поведения, социальные контакты. Исследователи считают сюжетно-ролевую игру творческой деятельностью</a:t>
            </a:r>
            <a:r>
              <a:rPr lang="ru-RU" b="1" dirty="0" smtClean="0"/>
              <a:t>.</a:t>
            </a:r>
            <a:r>
              <a:rPr lang="ru-RU" dirty="0" smtClean="0"/>
              <a:t> В ней дети воспроизводят всё то, что они видят вокруг. Развитие игрового творчества связано с постепенным обогащением содержания игры. Здесь важна роль самодеятельной игры детей</a:t>
            </a:r>
            <a:r>
              <a:rPr lang="ru-RU" b="1" dirty="0" smtClean="0"/>
              <a:t>, </a:t>
            </a:r>
            <a:r>
              <a:rPr lang="ru-RU" dirty="0" smtClean="0"/>
              <a:t>так как в ней происходит творческая переработка, преобразование и усвоение всего того, что ребёнок берёт из жизни.</a:t>
            </a:r>
            <a:endParaRPr lang="ru-RU" dirty="0"/>
          </a:p>
        </p:txBody>
      </p:sp>
      <p:pic>
        <p:nvPicPr>
          <p:cNvPr id="1026" name="Picture 2" descr="C:\Users\User\Desktop\игра\DSC055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2714644" cy="3619525"/>
          </a:xfrm>
          <a:prstGeom prst="rect">
            <a:avLst/>
          </a:prstGeom>
          <a:noFill/>
        </p:spPr>
      </p:pic>
      <p:pic>
        <p:nvPicPr>
          <p:cNvPr id="6" name="Рисунок 5" descr="C:\Users\User\Desktop\DSC011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2643206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571480"/>
            <a:ext cx="5072098" cy="620390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Театрализованная игра.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pc="-100" dirty="0" smtClean="0">
                <a:latin typeface="Times New Roman" pitchFamily="18" charset="0"/>
                <a:cs typeface="Times New Roman" pitchFamily="18" charset="0"/>
              </a:rPr>
              <a:t>Важное  значение в возникновении у детей игры особого рода театрализованной имеет сюжетно-ролевая игра. Особенность театрализованной игры состоит в том, что со временем дети уже не удовлетворяются в своих играх только изображением деятельности взрослых, их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pc="-100" dirty="0" smtClean="0">
                <a:latin typeface="Times New Roman" pitchFamily="18" charset="0"/>
                <a:cs typeface="Times New Roman" pitchFamily="18" charset="0"/>
              </a:rPr>
              <a:t>начинают увлекать игры, навеянные литературными произведениями </a:t>
            </a:r>
            <a:r>
              <a:rPr lang="ru-RU" i="1" spc="-100" dirty="0" smtClean="0">
                <a:latin typeface="Times New Roman" pitchFamily="18" charset="0"/>
                <a:cs typeface="Times New Roman" pitchFamily="18" charset="0"/>
              </a:rPr>
              <a:t>(на героическую, трудовую, историческую тематику)</a:t>
            </a:r>
            <a:r>
              <a:rPr lang="ru-RU" spc="-100" dirty="0" smtClean="0">
                <a:latin typeface="Times New Roman" pitchFamily="18" charset="0"/>
                <a:cs typeface="Times New Roman" pitchFamily="18" charset="0"/>
              </a:rPr>
              <a:t>.Такие игры являются переходными, в них присутствуют элементы драматизации,но текст здесь используются более свободно, чем в театрализованной игре.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 игры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(сюжетно-ролевая и театрализованная)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развивается параллельно. Исследователи отмечают близость сюжетно-ролевой игры и театрализованной на основе общности их структурных компонентов</a:t>
            </a:r>
            <a:endParaRPr lang="ru-RU" spc="-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игра\DSC055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3643338" cy="2732504"/>
          </a:xfrm>
          <a:prstGeom prst="rect">
            <a:avLst/>
          </a:prstGeom>
          <a:noFill/>
        </p:spPr>
      </p:pic>
      <p:pic>
        <p:nvPicPr>
          <p:cNvPr id="1027" name="Picture 3" descr="C:\Users\User\Desktop\игра\DSC06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785794"/>
            <a:ext cx="4714908" cy="598959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(наличие воображаемой ситуации, воображаемого действия, сюжета, роли, содержания). Эти игры могут существовать как самостоятельная деятельность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и относятся к разряду творческих игр. В настоящее время в науке не существует единого взгляда на сущность понятий «театрализованная игра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 «игра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драматизация. Работу по формированию театрализованной деятельности дошкольников целесообразно начинать с накопления ими эмоционально- чувственного опыта; развивать интерес и эмоционально-положительное отноше-ние к театрализованной деятельности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pc="-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3324"/>
          <p:cNvPicPr>
            <a:picLocks noGrp="1"/>
          </p:cNvPicPr>
          <p:nvPr>
            <p:ph sz="half" idx="1"/>
          </p:nvPr>
        </p:nvPicPr>
        <p:blipFill>
          <a:blip r:embed="rId2"/>
          <a:srcRect l="2142" t="11429"/>
          <a:stretch>
            <a:fillRect/>
          </a:stretch>
        </p:blipFill>
        <p:spPr>
          <a:xfrm>
            <a:off x="357158" y="714356"/>
            <a:ext cx="3857652" cy="2928958"/>
          </a:xfrm>
          <a:prstGeom prst="rect">
            <a:avLst/>
          </a:prstGeom>
        </p:spPr>
      </p:pic>
      <p:pic>
        <p:nvPicPr>
          <p:cNvPr id="6" name="Picture 3" descr="F:\S7300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3714752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2"/>
          </p:nvPr>
        </p:nvSpPr>
        <p:spPr>
          <a:xfrm>
            <a:off x="4143375" y="714375"/>
            <a:ext cx="4543425" cy="60610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действия, сюжета,роли,содержания). Эти игры могут существовать как самостоятельная деятельность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и относятся к разряду творческих игр. В настоящее время в науке не существует единого взгляда на сущность понятий «театрализованная игра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 «игра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драматизация. Работу по формированию театрализованной деятельности дошкольников целесообразно начинать с накопления ими эмоционально- чувственного опыта; развивать интерес и эмоционально-положительное отношение к театрализованной деятельности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pc="-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S73008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3857625" cy="2893219"/>
          </a:xfrm>
          <a:prstGeom prst="rect">
            <a:avLst/>
          </a:prstGeom>
          <a:noFill/>
        </p:spPr>
      </p:pic>
      <p:pic>
        <p:nvPicPr>
          <p:cNvPr id="6" name="Picture 7" descr="DSC037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3714752"/>
            <a:ext cx="3714776" cy="2786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2">
      <a:dk1>
        <a:sysClr val="windowText" lastClr="000000"/>
      </a:dk1>
      <a:lt1>
        <a:sysClr val="window" lastClr="FFFFFF"/>
      </a:lt1>
      <a:dk2>
        <a:srgbClr val="DDA3DC"/>
      </a:dk2>
      <a:lt2>
        <a:srgbClr val="EBDDC3"/>
      </a:lt2>
      <a:accent1>
        <a:srgbClr val="94B6D2"/>
      </a:accent1>
      <a:accent2>
        <a:srgbClr val="568278"/>
      </a:accent2>
      <a:accent3>
        <a:srgbClr val="A5AB81"/>
      </a:accent3>
      <a:accent4>
        <a:srgbClr val="D8B25C"/>
      </a:accent4>
      <a:accent5>
        <a:srgbClr val="47CFFF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886</TotalTime>
  <Words>1032</Words>
  <Application>Microsoft Office PowerPoint</Application>
  <PresentationFormat>Экран (4:3)</PresentationFormat>
  <Paragraphs>46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Игра – ведущий вид деятельности  детей дошкольного возраста (Из опыта работы)</vt:lpstr>
      <vt:lpstr>Роль игры в жизни ребёнка</vt:lpstr>
      <vt:lpstr>Слайд 3</vt:lpstr>
      <vt:lpstr>Слайд 4</vt:lpstr>
      <vt:lpstr>Классификация игр Детские игры очень разнообразны и могут иметь несколько классификаций. Мы выделим лишь наиболее распространенные детские игры.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Значение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Никонова О.В</dc:creator>
  <cp:lastModifiedBy>User</cp:lastModifiedBy>
  <cp:revision>115</cp:revision>
  <dcterms:modified xsi:type="dcterms:W3CDTF">2018-01-08T13:30:56Z</dcterms:modified>
</cp:coreProperties>
</file>