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6" r:id="rId3"/>
    <p:sldId id="286" r:id="rId4"/>
    <p:sldId id="276" r:id="rId5"/>
    <p:sldId id="277" r:id="rId6"/>
    <p:sldId id="278" r:id="rId7"/>
    <p:sldId id="284" r:id="rId8"/>
    <p:sldId id="293" r:id="rId9"/>
    <p:sldId id="292" r:id="rId10"/>
  </p:sldIdLst>
  <p:sldSz cx="9144000" cy="6858000" type="screen4x3"/>
  <p:notesSz cx="6797675" cy="9928225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2" autoAdjust="0"/>
  </p:normalViewPr>
  <p:slideViewPr>
    <p:cSldViewPr snapToGrid="0">
      <p:cViewPr varScale="1">
        <p:scale>
          <a:sx n="103" d="100"/>
          <a:sy n="103" d="100"/>
        </p:scale>
        <p:origin x="2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B8C1-B44C-46DE-9D35-C634D76F0E0A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830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830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C4F61-A892-48DC-A585-D1D498B6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60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3A13-8B18-48A7-A3F8-4C03D1D092F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4766E-FC27-438A-BA4C-4486CDC8D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4766E-FC27-438A-BA4C-4486CDC8D33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4766E-FC27-438A-BA4C-4486CDC8D33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1D2FF9-C157-4F18-AB04-4C2876C22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A666995-83AE-40DA-843F-58E49DE28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33D1909-43A7-4442-B1B7-2E0E7A27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11E9-8F71-46B0-9B4A-FFAE46A008C8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7D928C-FF18-47A0-9CBD-137456F9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3B8121-9E46-4047-86A4-37FF33A6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4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769167-2133-48C2-83B8-333B56C2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FFAFA7F-05AB-4F76-BA1E-7B0D77624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D070D4-46CB-450E-BD13-74529903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72B-B2EB-42D4-825B-6FB37D452BA5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F9B5C16-F65F-4701-9EFD-FAE98E04F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E00D8F2-99E9-4091-B7F2-6E9E73E2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D127380-5C55-46BA-92B9-66559DA25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4C2B502-DC95-4079-B53E-181093BF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169C114-1A90-4689-92BC-C20A62EB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7BD6-7A8B-4AED-9836-2A146C5D7414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503631-985E-47E4-B9BB-89727380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663989-B49F-4300-B85F-16DA5A12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0E6F4C-47CF-4B52-AD58-E6D41B9C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3621C-3FEA-4DB7-B945-1E197D03F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204CD7-B8FB-4EF2-8E69-C602828E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90-256B-497D-901F-419C29B18294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AFA5F7-B52E-41CB-863F-B99C04D7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3F9979-6469-40EC-AAE7-5D1E2466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46964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71CEE3-A15F-45CA-AD3E-4E63994E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1B8E4DD-2161-4A50-B091-B04302B9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6DABE7-2586-42B1-AC92-2DEAC98A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80A-BE93-4660-B17E-6504CECC903F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F0966A-B438-4CF8-B3CB-3D0097B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18ADFAD-4FAE-4531-8752-CB5FDA12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0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A96A51-85B4-4A39-8049-759E6D78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68B2B9-FCC8-4FFF-B680-FEFFC9646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DC1AB2D-52EE-43F2-8BAC-4BCEC6C35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3175A32-E7D0-4240-B241-EDFA38FE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90-256B-497D-901F-419C29B18294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A22D75-F5CE-42E3-AF20-FB41434B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82013F-333C-4FFA-969E-237F0815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571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32CBF6-23C8-4F94-A9E1-91F5157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46BCEB5-1223-4B95-BFF8-184CB5180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9E513A8-B801-45D0-9F14-2D86A1B6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DE96E80-7931-406C-A090-C1BCB8D17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04C2686-5A96-40A6-BC2B-36E61FF34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9C78A8A-B20A-4B9F-B655-45E08B83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8C16-6384-46E5-BDF2-D277B09C40EA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FAD760-F2AC-4D25-BD2A-5362BDE4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40402F5-6D2F-4396-A160-3BDFB606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9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EAE053-363B-4EA1-9AA1-BE4AFE27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D32ACBC-E529-452E-B6AB-154B30D2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E830-0C08-4639-B352-96855297CF49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30FECF1-1F18-4094-A6F9-122A7EE4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0ACD3B1-D104-454D-ADE6-20E25B31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8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FF43A02-3185-4797-AA8B-6D5D0574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47A-40E4-4B26-88FE-E0587782BBF4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114F341-2ACC-4B67-8359-93464275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9FE7698-07D3-4808-BB65-64549DA0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515283-8B6A-49AE-A95F-1E6F96DD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F0CE6A-24DA-4841-8EF1-DA6047C0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9C9C535-2E53-410B-98C9-E15324F55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CD0D81-6044-4211-A0B4-9DF89561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75F1-13F2-4D4E-91CD-810DE471BB7E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1B4E33-4BFA-4230-8CEA-A081F0F3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90CACA0-29B1-4588-BACE-FD8E56DF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1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D2E180-D498-486C-9F63-F075D5970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C18FA7B-05BD-4D24-BAFF-BBA78FE7E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13E447B-5B15-4824-9DB3-099280974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EF91FC9-560C-409E-83C2-635E4C34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351B-C1BD-4392-BFA3-5F6EC0B035B0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80DF6CB-D208-4905-B224-E1F0EBC9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7889AE-A6E5-4459-92D2-316919B8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6E1864-0CAB-4579-80F2-F5737679E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B522779-6CF2-4465-8AF6-6496E448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99161E-CDE6-4440-9372-8B9C468A9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8990-256B-497D-901F-419C29B18294}" type="datetime1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F82563-5926-4DA5-B4CB-5494D712B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A2D73CB-9ED2-40E4-A506-F24A8C6B9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1872" y="1544128"/>
            <a:ext cx="2380890" cy="3700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Расширение возможностей получения детьми качественного дополнительного образования по тем программам, которые для них интересны, востребованы, значимы и современны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1216" y="370936"/>
            <a:ext cx="6745856" cy="974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 ПДО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92415" y="1561381"/>
            <a:ext cx="2380890" cy="3692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Доступность для детей как бюджетных, так и платных программ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6861" y="1572882"/>
            <a:ext cx="2380890" cy="3663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Однократное получение сертификата дополнительного образования на каждого ребенка в возрасте от 5 до 18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828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53FED49-E55D-4802-879F-B17E6ACD6A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703" y="1772523"/>
            <a:ext cx="8240593" cy="5085477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4C827746-56E4-4BE2-8E9E-22190AEF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17" y="240041"/>
            <a:ext cx="7261987" cy="251250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дополнительного образования –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/>
                <a:ea typeface="Times New Roman"/>
              </a:rPr>
              <a:t>реестровая запись о включении ребенка в систему персонифицированного дополнительного образования. Под предоставлением ребенку сертификата дополнительного образования понимается создание записи в реестре сертификатов дополнительного образования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828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D175AA3-3958-4040-A6D6-BD784088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255" y="612474"/>
            <a:ext cx="7634378" cy="1242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Статус сертификата дополнительного образования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69" y="2981864"/>
            <a:ext cx="4247071" cy="3255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Сертификат 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FF00"/>
                </a:solidFill>
              </a:rPr>
              <a:t>персонифицированного финансирования (ПФ) </a:t>
            </a:r>
            <a:r>
              <a:rPr lang="ru-RU" sz="1600" dirty="0" smtClean="0"/>
              <a:t>– </a:t>
            </a:r>
          </a:p>
          <a:p>
            <a:pPr algn="ctr"/>
            <a:r>
              <a:rPr lang="ru-RU" sz="1600" dirty="0" smtClean="0"/>
              <a:t>статус сертификата дополнительного образования, предусматривающий его использование в соответствии с Правилами персонифицированного финансирования для обучения по дополнительным общеобразовательным программам, включенным в реестр сертифицированных образовательных программ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71690" y="3082505"/>
            <a:ext cx="3815750" cy="3240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Сертификат учета </a:t>
            </a:r>
            <a:r>
              <a:rPr lang="ru-RU" sz="1600" dirty="0" smtClean="0"/>
              <a:t>– </a:t>
            </a:r>
          </a:p>
          <a:p>
            <a:pPr algn="ctr"/>
            <a:r>
              <a:rPr lang="ru-RU" sz="1600" dirty="0" smtClean="0"/>
              <a:t>Позволяет записываться на программы дополнительного образования за счет муниципального задания  (бюджетные) или платные (за счет средств родителей ).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 Ведется персонифицированный учет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009955" y="2070339"/>
            <a:ext cx="569343" cy="664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39463" y="2188232"/>
            <a:ext cx="569343" cy="664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A95DEA6-418D-4D04-94C5-0BD068821C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19344" t="5635" r="9910" b="9031"/>
          <a:stretch>
            <a:fillRect/>
          </a:stretch>
        </p:blipFill>
        <p:spPr>
          <a:xfrm>
            <a:off x="6495690" y="1259457"/>
            <a:ext cx="1647646" cy="271829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1921447-8412-4B02-9723-AE2EE0BC52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6889" t="3378" r="29301" b="3169"/>
          <a:stretch>
            <a:fillRect/>
          </a:stretch>
        </p:blipFill>
        <p:spPr>
          <a:xfrm>
            <a:off x="3873260" y="3243532"/>
            <a:ext cx="1311215" cy="302787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4D0373-B103-4242-94C0-2BC4B6E1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113424"/>
            <a:ext cx="8566029" cy="997512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программы можно записаться по сертификату?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10E6F81-B88F-4C82-A5E9-EB00BDB1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9A960B-CD0A-42FF-852C-61517DDB59C5}" type="slidenum">
              <a:rPr lang="ru-RU" smtClean="0"/>
              <a:pPr>
                <a:spcAft>
                  <a:spcPts val="600"/>
                </a:spcAft>
              </a:pPr>
              <a:t>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B7868F8-C024-4E23-8913-8C841475290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8463" y="946291"/>
            <a:ext cx="3452060" cy="226301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C12640-8971-4517-930F-F260F1372AC3}"/>
              </a:ext>
            </a:extLst>
          </p:cNvPr>
          <p:cNvSpPr/>
          <p:nvPr/>
        </p:nvSpPr>
        <p:spPr>
          <a:xfrm>
            <a:off x="6163268" y="4341424"/>
            <a:ext cx="228199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Платные 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реализуемые муниципальными и частными организациями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2C4AA10-36B9-4359-8C29-61C04028BA9D}"/>
              </a:ext>
            </a:extLst>
          </p:cNvPr>
          <p:cNvSpPr/>
          <p:nvPr/>
        </p:nvSpPr>
        <p:spPr>
          <a:xfrm>
            <a:off x="3269411" y="1811547"/>
            <a:ext cx="316589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Сертифицированные 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реализуемые муниципальными и частными поставщиками образовательных услуг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6B05B4A-7D17-48A4-9576-00F6864D4CD8}"/>
              </a:ext>
            </a:extLst>
          </p:cNvPr>
          <p:cNvSpPr/>
          <p:nvPr/>
        </p:nvSpPr>
        <p:spPr>
          <a:xfrm>
            <a:off x="232914" y="3495351"/>
            <a:ext cx="32933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Бюджетные программы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предпрофессиональные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значимые и иные, реализуемые муниципальными организациями, осуществляющими образовательную деятельность, финансовое обеспечение которых осуществляется  </a:t>
            </a:r>
          </a:p>
        </p:txBody>
      </p:sp>
    </p:spTree>
    <p:extLst>
      <p:ext uri="{BB962C8B-B14F-4D97-AF65-F5344CB8AC3E}">
        <p14:creationId xmlns:p14="http://schemas.microsoft.com/office/powerpoint/2010/main" val="16430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3A9EF3-7E3E-454A-86D1-F6B6F9A2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08" y="269323"/>
            <a:ext cx="7858663" cy="69869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кем оплачиваются программы?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1794902-E0BA-4D3B-AD79-A56F60D9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96814" y="1164565"/>
            <a:ext cx="2553420" cy="192369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Сертифицированные программы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033" y="3088255"/>
            <a:ext cx="2760453" cy="3416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Средства сертификата!</a:t>
            </a:r>
            <a:endPara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счет средств бюджета муниципалитета, выделенных на финансовое обеспечение сертификатов дополнительного образования</a:t>
            </a:r>
          </a:p>
          <a:p>
            <a:pPr algn="ctr"/>
            <a:endParaRPr lang="ru-RU" sz="12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285780" y="1161691"/>
            <a:ext cx="2553420" cy="1935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Платные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03916" y="2740325"/>
            <a:ext cx="1923691" cy="48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rgbClr val="FFFF00"/>
                </a:solidFill>
              </a:rPr>
              <a:t>Предпрофессиональные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62777" y="3119886"/>
            <a:ext cx="2665562" cy="1500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счет средств родителей (законных представителей) детей!</a:t>
            </a:r>
            <a:endParaRPr lang="ru-RU" sz="1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29200" y="4152183"/>
            <a:ext cx="747622" cy="393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FF00"/>
                </a:solidFill>
              </a:rPr>
              <a:t>Иные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623094" y="2363638"/>
            <a:ext cx="250166" cy="353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216105" y="2334883"/>
            <a:ext cx="235789" cy="1003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73594" y="3364301"/>
            <a:ext cx="1150187" cy="520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FF00"/>
                </a:solidFill>
              </a:rPr>
              <a:t>Значимые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532407" y="2349259"/>
            <a:ext cx="264544" cy="1774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76445" y="1155940"/>
            <a:ext cx="2260121" cy="121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Бюджетные  программы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3516701" y="3214777"/>
            <a:ext cx="250166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410973" y="3910642"/>
            <a:ext cx="235789" cy="1003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078083" y="4534619"/>
            <a:ext cx="250166" cy="353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11260" y="4888301"/>
            <a:ext cx="2760453" cy="1500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</a:rPr>
              <a:t>Бесплатно!</a:t>
            </a:r>
          </a:p>
          <a:p>
            <a:pPr algn="ctr"/>
            <a:endParaRPr lang="ru-RU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счет средств местного бюджета (Финансирование напрямую организации)!</a:t>
            </a:r>
          </a:p>
        </p:txBody>
      </p:sp>
    </p:spTree>
    <p:extLst>
      <p:ext uri="{BB962C8B-B14F-4D97-AF65-F5344CB8AC3E}">
        <p14:creationId xmlns:p14="http://schemas.microsoft.com/office/powerpoint/2010/main" val="32661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EDCD3DA-0C72-4466-96F2-C1E1B320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9A960B-CD0A-42FF-852C-61517DDB59C5}" type="slidenum">
              <a:rPr lang="ru-RU" smtClean="0"/>
              <a:pPr>
                <a:spcAft>
                  <a:spcPts val="600"/>
                </a:spcAft>
              </a:pPr>
              <a:t>6</a:t>
            </a:fld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595887" y="1250830"/>
            <a:ext cx="603849" cy="1009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82128" y="3295290"/>
            <a:ext cx="287547" cy="71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650521" y="3286664"/>
            <a:ext cx="603849" cy="2044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85691" y="3338423"/>
            <a:ext cx="342181" cy="733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6650" y="4019911"/>
            <a:ext cx="1595886" cy="785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Сертифицированная программа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27186" y="5336878"/>
            <a:ext cx="1595886" cy="785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Значимая программа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28492" y="4074546"/>
            <a:ext cx="1595886" cy="785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Значимая программа</a:t>
            </a:r>
            <a:endParaRPr lang="ru-RU" sz="12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190889" y="1276709"/>
            <a:ext cx="603849" cy="1058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842958" y="3347049"/>
            <a:ext cx="287547" cy="6527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262113" y="3450567"/>
            <a:ext cx="287547" cy="589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57932" y="4042915"/>
            <a:ext cx="1621765" cy="701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Сертифицированная программа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49042" y="5037830"/>
            <a:ext cx="1121434" cy="52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Значимая программа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40081" y="4017039"/>
            <a:ext cx="1009291" cy="460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Значимая программа</a:t>
            </a: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27631" y="4505868"/>
            <a:ext cx="1058172" cy="488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Значимая программа</a:t>
            </a:r>
            <a:endParaRPr lang="ru-RU" sz="1200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7168551" y="3450566"/>
            <a:ext cx="287547" cy="1535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846499" y="3447692"/>
            <a:ext cx="287547" cy="1012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7584" y="2260121"/>
            <a:ext cx="3019245" cy="113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Сертификат ПФ</a:t>
            </a:r>
          </a:p>
          <a:p>
            <a:pPr algn="ctr"/>
            <a:r>
              <a:rPr lang="ru-RU" sz="1600" dirty="0" smtClean="0"/>
              <a:t>(максимальное количество услуг – 3)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57532" y="345055"/>
            <a:ext cx="7841411" cy="966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Какое максимальное количество услуг по сертификату дополнительного образования можно получить?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7622875" y="3352799"/>
            <a:ext cx="287547" cy="1538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39488" y="4917059"/>
            <a:ext cx="1058172" cy="488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Иная программа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17697" y="2334883"/>
            <a:ext cx="3019245" cy="113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Сертификат  учета</a:t>
            </a:r>
          </a:p>
          <a:p>
            <a:pPr algn="ctr"/>
            <a:r>
              <a:rPr lang="ru-RU" sz="1600" dirty="0" smtClean="0"/>
              <a:t>(максимальное количество услуг – 3)</a:t>
            </a:r>
          </a:p>
        </p:txBody>
      </p:sp>
    </p:spTree>
    <p:extLst>
      <p:ext uri="{BB962C8B-B14F-4D97-AF65-F5344CB8AC3E}">
        <p14:creationId xmlns:p14="http://schemas.microsoft.com/office/powerpoint/2010/main" val="24719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51000">
              <a:schemeClr val="accent1">
                <a:lumMod val="45000"/>
                <a:lumOff val="55000"/>
              </a:schemeClr>
            </a:gs>
            <a:gs pos="8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E1FE76A-9AF5-4818-A9BC-340D2A4A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55939" y="310552"/>
            <a:ext cx="7134045" cy="1820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номинал сертификата утвержден на 2021 год?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7970" y="2881222"/>
            <a:ext cx="3709359" cy="138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Дети без ограниченных возможностей здоровья –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20840,00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35901" y="2843841"/>
            <a:ext cx="3490823" cy="1383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Дети с ограниченными возможностями здоровья –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22924,00 </a:t>
            </a:r>
          </a:p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32317" y="2122097"/>
            <a:ext cx="552091" cy="750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003985" y="2130725"/>
            <a:ext cx="491706" cy="707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1706" y="4761781"/>
            <a:ext cx="8108830" cy="1345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Администрации города Ханты-Мансийска от 21.01.2021 № 27-1 «Об утверждении параметров персонифицированного финансирования дополнительного образования детей в городе Ханты-Мансийске на 2021-2024 годы»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4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51000">
              <a:schemeClr val="accent1">
                <a:lumMod val="45000"/>
                <a:lumOff val="55000"/>
              </a:schemeClr>
            </a:gs>
            <a:gs pos="8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E1FE76A-9AF5-4818-A9BC-340D2A4A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55939" y="310552"/>
            <a:ext cx="7134045" cy="1820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количество сертификатов ПФ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на 2021 год?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7970" y="2881222"/>
            <a:ext cx="3709359" cy="138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Дети без ограниченных возможностей здоровья –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3040</a:t>
            </a:r>
            <a:r>
              <a:rPr lang="ru-RU" sz="4000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35901" y="2843841"/>
            <a:ext cx="3490823" cy="1383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Дети с ограниченными возможностями здоровья –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32317" y="2122097"/>
            <a:ext cx="552091" cy="750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003985" y="2130725"/>
            <a:ext cx="491706" cy="707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1706" y="4761781"/>
            <a:ext cx="8108830" cy="1345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Администрации города Ханты-Мансийска от 21.01.2021 № 27-1 «Об утверждении параметров персонифицированного финансирования дополнительного образования детей в городе Ханты-Мансийске на 2021-2024 годы»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4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1CC23-0869-47AB-A4A8-343B0F15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60" y="1319842"/>
            <a:ext cx="7886700" cy="432183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самое главное!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знаете, что ответить родителю,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звоните в уполномоченную организацию по персонифицированному дополнительному образованию города Ханты-Мансийска!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+7(3467)33-20-68 (доб.7)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Маслакова Елена Витальевна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Авжинова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Айса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Николаевна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6896F81-A48F-47A0-9105-B7DBB7B3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6784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e329e18de146b5c6989bf928d77db879176e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6290</TotalTime>
  <Words>372</Words>
  <Application>Microsoft Office PowerPoint</Application>
  <PresentationFormat>Экран 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Сертификат дополнительного образования –  реестровая запись о включении ребенка в систему персонифицированного дополнительного образования. Под предоставлением ребенку сертификата дополнительного образования понимается создание записи в реестре сертификатов дополнительного образования</vt:lpstr>
      <vt:lpstr>Презентация PowerPoint</vt:lpstr>
      <vt:lpstr>На какие программы можно записаться по сертификату?</vt:lpstr>
      <vt:lpstr>Как и кем оплачиваются программы?</vt:lpstr>
      <vt:lpstr>Презентация PowerPoint</vt:lpstr>
      <vt:lpstr>Презентация PowerPoint</vt:lpstr>
      <vt:lpstr>Презентация PowerPoint</vt:lpstr>
      <vt:lpstr>И, самое главное!  Не знаете, что ответить родителю,  звоните в уполномоченную организацию по персонифицированному дополнительному образованию города Ханты-Мансийска!  +7(3467)33-20-68 (доб.7)  Маслакова Елена Витальевна Авжинова Айса Николаевна  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Старший воспитатель</cp:lastModifiedBy>
  <cp:revision>145</cp:revision>
  <cp:lastPrinted>2021-02-09T03:27:25Z</cp:lastPrinted>
  <dcterms:created xsi:type="dcterms:W3CDTF">2019-12-19T21:58:12Z</dcterms:created>
  <dcterms:modified xsi:type="dcterms:W3CDTF">2021-02-09T03:38:22Z</dcterms:modified>
</cp:coreProperties>
</file>