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9" r:id="rId4"/>
    <p:sldId id="275" r:id="rId5"/>
    <p:sldId id="276" r:id="rId6"/>
    <p:sldId id="277" r:id="rId7"/>
    <p:sldId id="278" r:id="rId8"/>
    <p:sldId id="282" r:id="rId9"/>
    <p:sldId id="279" r:id="rId10"/>
    <p:sldId id="289" r:id="rId11"/>
    <p:sldId id="280" r:id="rId12"/>
    <p:sldId id="284" r:id="rId13"/>
    <p:sldId id="285" r:id="rId14"/>
    <p:sldId id="286" r:id="rId15"/>
    <p:sldId id="288" r:id="rId16"/>
    <p:sldId id="290" r:id="rId17"/>
    <p:sldId id="291" r:id="rId18"/>
    <p:sldId id="283" r:id="rId19"/>
    <p:sldId id="292" r:id="rId20"/>
  </p:sldIdLst>
  <p:sldSz cx="9144000" cy="6858000" type="screen4x3"/>
  <p:notesSz cx="6877050" cy="10001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871"/>
    <a:srgbClr val="5189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29967-95D2-4E22-BFB1-62ECD2692A99}" type="datetimeFigureOut">
              <a:rPr lang="ru-RU" smtClean="0"/>
              <a:pPr/>
              <a:t>17.12.2018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850F2-7E03-484F-BDD2-7774FE85AF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850F2-7E03-484F-BDD2-7774FE85AF4D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850F2-7E03-484F-BDD2-7774FE85AF4D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00042"/>
            <a:ext cx="8458200" cy="2571768"/>
          </a:xfrm>
        </p:spPr>
        <p:txBody>
          <a:bodyPr anchor="t">
            <a:noAutofit/>
          </a:bodyPr>
          <a:lstStyle/>
          <a:p>
            <a:pPr algn="ctr"/>
            <a:r>
              <a:rPr lang="ru-RU" sz="4000" b="1" dirty="0" smtClean="0"/>
              <a:t>Моделирование в речевом развитии детей дошкольного возраста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cap="sm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cap="sm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опыта работы)</a:t>
            </a:r>
            <a:endParaRPr lang="ru-RU" sz="4000" cap="sm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357694"/>
            <a:ext cx="3528392" cy="223965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Никонова О.В.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22 «Планета детства»</a:t>
            </a:r>
          </a:p>
          <a:p>
            <a:pPr algn="ctr"/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4324" r="-1538" b="14058"/>
          <a:stretch>
            <a:fillRect/>
          </a:stretch>
        </p:blipFill>
        <p:spPr bwMode="auto">
          <a:xfrm>
            <a:off x="179512" y="3933056"/>
            <a:ext cx="51598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44824"/>
            <a:ext cx="845820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no Pro Smbd Caption" pitchFamily="18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642918"/>
            <a:ext cx="8472518" cy="6132469"/>
          </a:xfrm>
        </p:spPr>
        <p:txBody>
          <a:bodyPr>
            <a:normAutofit/>
          </a:bodyPr>
          <a:lstStyle/>
          <a:p>
            <a:r>
              <a:rPr lang="ru-RU" dirty="0" smtClean="0"/>
              <a:t>Элементами плана рассказа, составленного по пейзажной картине могут служить </a:t>
            </a:r>
            <a:r>
              <a:rPr lang="ru-RU" b="1" i="1" dirty="0" smtClean="0"/>
              <a:t>силуэтные изображения </a:t>
            </a:r>
            <a:r>
              <a:rPr lang="ru-RU" dirty="0" smtClean="0"/>
              <a:t>ее объектов, как явно присутствующих на картине, так и тех, которые могут быть выделены только по косвенным признакам. </a:t>
            </a:r>
          </a:p>
          <a:p>
            <a:r>
              <a:rPr lang="ru-RU" dirty="0" smtClean="0"/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142460"/>
            <a:ext cx="3429024" cy="3286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642918"/>
            <a:ext cx="8572560" cy="61324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/>
              <a:t>В качестве символов – заместителей при моделировании творческих рассказов используются 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i="1" dirty="0" smtClean="0"/>
              <a:t>предметные картинки;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i="1" dirty="0" smtClean="0"/>
              <a:t>силуэтные изображения;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i="1" dirty="0" smtClean="0"/>
              <a:t>геометрические фигуры. 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Наглядная модель высказывания выступает в роли плана, обеспечивающего связность и последовательность рассказов ребенка</a:t>
            </a:r>
            <a:r>
              <a:rPr lang="ru-RU" dirty="0" smtClean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000372"/>
            <a:ext cx="6480175" cy="3636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642919"/>
            <a:ext cx="8358246" cy="592935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/>
              <a:t>Приемы наглядного моделирования связного высказывания, применение которых повышает интерес детей к данному виду деятельности.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b="1" dirty="0" smtClean="0"/>
              <a:t>ПЕРЕСКАЗ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b="1" dirty="0" smtClean="0"/>
              <a:t>РАССКАЗ ПО СЮЖЕТНОЙ КАРТИНЕ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b="1" dirty="0" smtClean="0"/>
              <a:t>РАССКАЗ-ОПИСАНИЕ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b="1" dirty="0" smtClean="0"/>
              <a:t>СРАВНИТЕЛЬНОЕ ОПИСАНИЕ ПРЕДМЕТОВ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b="1" dirty="0" smtClean="0"/>
              <a:t>ФРАГМЕНТАРНОЕ РАССКАЗЫВАНИЕ ПО ПЕЙЗАЖНОЙ КАРТИНЕ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b="1" dirty="0" smtClean="0"/>
              <a:t>ТВОРЧЕСКИЙ РАССКАЗ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b="1" dirty="0" smtClean="0"/>
              <a:t>ТВОРЧЕСКАЯ СКАЗКА ПО СИЛУЭТНЫМ ИЗОБРАЖЕНИЯМ.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marL="0" algn="just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2"/>
          </p:nvPr>
        </p:nvSpPr>
        <p:spPr>
          <a:xfrm>
            <a:off x="500034" y="571480"/>
            <a:ext cx="8358216" cy="620397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ПЕРЕСКАЗ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Самым простым из видов связного высказывания считается </a:t>
            </a:r>
            <a:r>
              <a:rPr lang="ru-RU" i="1" dirty="0" smtClean="0"/>
              <a:t>пересказ.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Пересказ предполагает умение выделить основные части услышанного текста, связать их между собой, а затем в соответствии с этой схемой составить рассказ. В качестве плана рассказа выступает наглядная модель. </a:t>
            </a:r>
          </a:p>
          <a:p>
            <a:pPr>
              <a:buNone/>
            </a:pPr>
            <a:r>
              <a:rPr lang="ru-RU" b="1" dirty="0" smtClean="0"/>
              <a:t>• Работа по развитию навыка пересказа предполагает формирование следующих умений: </a:t>
            </a:r>
          </a:p>
          <a:p>
            <a:pPr>
              <a:buNone/>
            </a:pPr>
            <a:r>
              <a:rPr lang="ru-RU" dirty="0" smtClean="0"/>
              <a:t>• усвоение принципа замещения, то есть умения обозначать персонажи и основные атрибуты художественного произведения заместителями; </a:t>
            </a:r>
          </a:p>
          <a:p>
            <a:pPr>
              <a:buNone/>
            </a:pPr>
            <a:r>
              <a:rPr lang="ru-RU" dirty="0" smtClean="0"/>
              <a:t>• формирование умения передавать события при помощи заместителей (предметное моделирование); </a:t>
            </a:r>
          </a:p>
          <a:p>
            <a:pPr>
              <a:buNone/>
            </a:pPr>
            <a:r>
              <a:rPr lang="ru-RU" dirty="0" smtClean="0"/>
              <a:t>• передача последовательности эпизодов в соответствие с расположением заместителей,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• и начинается с рассказывания знакомых коротких сказок, типа “Репка</a:t>
            </a:r>
            <a:r>
              <a:rPr lang="ru-RU" dirty="0" smtClean="0"/>
              <a:t>”,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“</a:t>
            </a:r>
            <a:r>
              <a:rPr lang="ru-RU" dirty="0" smtClean="0"/>
              <a:t>Колобок” и т.п. Для того чтобы научить ребенка последовательно </a:t>
            </a:r>
            <a:r>
              <a:rPr lang="ru-RU" dirty="0" smtClean="0"/>
              <a:t>излагать сюжет </a:t>
            </a:r>
            <a:r>
              <a:rPr lang="ru-RU" dirty="0" smtClean="0"/>
              <a:t>сказки используются наглядные модели сказки. На первых порах дети учатся составлять модели, которые сопровождают чтение сказки логопедом. Например, логопед рассказывает детям сказку “Репка”, а дети постепенно выставляют символы-заместители героев сказки. На данном этапе необходимо добиваться, чтобы манипулирование элементами модели соответствовало фрагменту сказки, который звучит в данный момент. Элементами модели могут стать картинки с изображением персонажей сказки, затем они заменяются символами-заместителями (силуэтные изображения или геометрические фигуры). Постепенно дети от простого манипулирования элементами модели переходят к составлению </a:t>
            </a:r>
            <a:r>
              <a:rPr lang="ru-RU" dirty="0" smtClean="0"/>
              <a:t>пространственной </a:t>
            </a:r>
            <a:r>
              <a:rPr lang="ru-RU" dirty="0" smtClean="0"/>
              <a:t>динамичной модели, которая непосредственно служит планом </a:t>
            </a:r>
            <a:r>
              <a:rPr lang="ru-RU" dirty="0" smtClean="0"/>
              <a:t> </a:t>
            </a:r>
            <a:r>
              <a:rPr lang="ru-RU" dirty="0" smtClean="0"/>
              <a:t>перессказа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00364" y="714356"/>
            <a:ext cx="5929354" cy="5715039"/>
          </a:xfrm>
        </p:spPr>
        <p:txBody>
          <a:bodyPr anchor="t">
            <a:normAutofit fontScale="85000" lnSpcReduction="20000"/>
          </a:bodyPr>
          <a:lstStyle/>
          <a:p>
            <a:pPr indent="0">
              <a:lnSpc>
                <a:spcPct val="110000"/>
              </a:lnSpc>
              <a:buNone/>
            </a:pPr>
            <a:r>
              <a:rPr lang="ru-RU" b="1" dirty="0" smtClean="0"/>
              <a:t>РАССКАЗ </a:t>
            </a:r>
            <a:r>
              <a:rPr lang="ru-RU" b="1" dirty="0" smtClean="0"/>
              <a:t>ПО СЮЖЕТНОЙ КАРТИНЕ </a:t>
            </a:r>
            <a:endParaRPr lang="ru-RU" dirty="0" smtClean="0"/>
          </a:p>
          <a:p>
            <a:pPr indent="0">
              <a:lnSpc>
                <a:spcPct val="110000"/>
              </a:lnSpc>
            </a:pPr>
            <a:r>
              <a:rPr lang="ru-RU" dirty="0" smtClean="0"/>
              <a:t>• Значительные трудности возникают у детей при составлении рассказов по </a:t>
            </a:r>
            <a:r>
              <a:rPr lang="ru-RU" i="1" dirty="0" smtClean="0"/>
              <a:t>сюжетной картине. Рассказ по сюжетной картине </a:t>
            </a:r>
            <a:r>
              <a:rPr lang="ru-RU" dirty="0" smtClean="0"/>
              <a:t>требует от ребенка умения выделить основные действующие лица или объекты картины, проследить их взаимосвязь и взаимодействие, отметить особенности композиционного фона картины, а также умение додумать причины возникновения данной ситуации, то есть составить начало рассказа, и последствия ее – то есть конец рассказа. • На практике “рассказы”, самостоятельно составленные детьми – это, в основном, простое перечисление действующих лиц или объектов картины                                                        Работа по преодолению этих </a:t>
            </a:r>
          </a:p>
          <a:p>
            <a:pPr indent="0">
              <a:lnSpc>
                <a:spcPct val="110000"/>
              </a:lnSpc>
            </a:pPr>
            <a:r>
              <a:rPr lang="ru-RU" dirty="0" smtClean="0"/>
              <a:t>недостатков и формированию навыка </a:t>
            </a:r>
          </a:p>
          <a:p>
            <a:pPr indent="0">
              <a:lnSpc>
                <a:spcPct val="110000"/>
              </a:lnSpc>
            </a:pPr>
            <a:r>
              <a:rPr lang="ru-RU" dirty="0" smtClean="0"/>
              <a:t> рассказывания по картине </a:t>
            </a:r>
          </a:p>
          <a:p>
            <a:pPr indent="0">
              <a:lnSpc>
                <a:spcPct val="110000"/>
              </a:lnSpc>
            </a:pPr>
            <a:r>
              <a:rPr lang="ru-RU" dirty="0" smtClean="0"/>
              <a:t>состоит из 3-х этапов:  выделение значимых для развития сюжета</a:t>
            </a:r>
          </a:p>
          <a:p>
            <a:pPr indent="0">
              <a:lnSpc>
                <a:spcPct val="110000"/>
              </a:lnSpc>
            </a:pPr>
            <a:r>
              <a:rPr lang="ru-RU" dirty="0" smtClean="0"/>
              <a:t> фрагментов картины;  определение взаимосвязи между ними; </a:t>
            </a:r>
          </a:p>
          <a:p>
            <a:pPr indent="0">
              <a:lnSpc>
                <a:spcPct val="110000"/>
              </a:lnSpc>
            </a:pPr>
            <a:r>
              <a:rPr lang="ru-RU" dirty="0" smtClean="0"/>
              <a:t> объединение фрагментов в единый сюжет.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2776205" cy="3743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43174" y="642918"/>
            <a:ext cx="6215106" cy="613246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indent="0">
              <a:lnSpc>
                <a:spcPct val="110000"/>
              </a:lnSpc>
              <a:buNone/>
            </a:pPr>
            <a:r>
              <a:rPr lang="ru-RU" b="1" dirty="0" smtClean="0"/>
              <a:t>РАССКАЗ-ОПИСАНИЕ </a:t>
            </a:r>
            <a:r>
              <a:rPr lang="ru-RU" dirty="0" smtClean="0"/>
              <a:t>пейзажной картины </a:t>
            </a:r>
          </a:p>
          <a:p>
            <a:pPr indent="0">
              <a:lnSpc>
                <a:spcPct val="110000"/>
              </a:lnSpc>
              <a:buNone/>
            </a:pPr>
            <a:r>
              <a:rPr lang="ru-RU" dirty="0" smtClean="0"/>
              <a:t>• Особым видом связного высказывания являются </a:t>
            </a:r>
            <a:r>
              <a:rPr lang="ru-RU" i="1" dirty="0" smtClean="0"/>
              <a:t>рассказы</a:t>
            </a:r>
            <a:r>
              <a:rPr lang="ru-RU" dirty="0" smtClean="0"/>
              <a:t>-</a:t>
            </a:r>
            <a:r>
              <a:rPr lang="ru-RU" i="1" dirty="0" smtClean="0"/>
              <a:t>описания </a:t>
            </a:r>
            <a:r>
              <a:rPr lang="ru-RU" dirty="0" smtClean="0"/>
              <a:t>по пейзажной картине. Этот вид рассказа особенно сложен для детей. Если при пересказе и составлении рассказа по сюжетной картине основными элементами наглядной модели являются персонажи – живые объекты, то на пейзажных картинах они отсутствуют или несут второстепенную смысловую нагрузку. </a:t>
            </a:r>
          </a:p>
          <a:p>
            <a:pPr indent="0">
              <a:lnSpc>
                <a:spcPct val="110000"/>
              </a:lnSpc>
              <a:buNone/>
            </a:pPr>
            <a:r>
              <a:rPr lang="ru-RU" dirty="0" smtClean="0"/>
              <a:t>• В данном случае в качестве элементов модели рассказа выступают объекты природы. Так как они, как правило, носят статичный характер, особое внимание уделяется описанию качеств данных объектов. Работа по таким картинам строится в несколько этапов: </a:t>
            </a:r>
          </a:p>
          <a:p>
            <a:pPr indent="0">
              <a:lnSpc>
                <a:spcPct val="110000"/>
              </a:lnSpc>
              <a:buNone/>
            </a:pPr>
            <a:r>
              <a:rPr lang="ru-RU" dirty="0" smtClean="0"/>
              <a:t>• выделение значимых объектов картины; </a:t>
            </a:r>
          </a:p>
          <a:p>
            <a:pPr indent="0">
              <a:lnSpc>
                <a:spcPct val="110000"/>
              </a:lnSpc>
              <a:buNone/>
            </a:pPr>
            <a:r>
              <a:rPr lang="ru-RU" dirty="0" smtClean="0"/>
              <a:t>• рассматривание их и подробное описание внешнего вида и свойств каждого объекта; </a:t>
            </a:r>
          </a:p>
          <a:p>
            <a:pPr indent="0">
              <a:lnSpc>
                <a:spcPct val="110000"/>
              </a:lnSpc>
              <a:buNone/>
            </a:pPr>
            <a:r>
              <a:rPr lang="ru-RU" dirty="0" smtClean="0"/>
              <a:t>• определение взаимосвязи между отдельными объектами картины; </a:t>
            </a:r>
          </a:p>
          <a:p>
            <a:pPr indent="0">
              <a:lnSpc>
                <a:spcPct val="110000"/>
              </a:lnSpc>
              <a:buNone/>
            </a:pPr>
            <a:r>
              <a:rPr lang="ru-RU" dirty="0" smtClean="0"/>
              <a:t>• объединение мини-рассказов в единый сюжет. </a:t>
            </a:r>
          </a:p>
          <a:p>
            <a:pPr indent="0">
              <a:lnSpc>
                <a:spcPct val="11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2786082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714356"/>
            <a:ext cx="5186370" cy="60610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 </a:t>
            </a:r>
            <a:r>
              <a:rPr lang="ru-RU" sz="1400" b="1" dirty="0" smtClean="0"/>
              <a:t>ФРАГМЕНТАРНОЕ </a:t>
            </a:r>
            <a:r>
              <a:rPr lang="ru-RU" sz="1400" b="1" dirty="0" smtClean="0"/>
              <a:t>РАССКАЗЫВАНИЕ ПО ПЕЙЗАЖНОЙ КАРТИНЕ </a:t>
            </a:r>
            <a:endParaRPr lang="ru-RU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• Для повышения эффективности работы по развитию навыка составления рассказов по картине можно порекомендовать прием фрагментарного рассказывания, когда дети сначала составляют рассказы об отдельных персонажах (фрагментах) картины, а затем объединяют их в единое высказывание. Картина, предложенная для составления рассказа, делится на 4 части, которые закрываются картонными прямоугольниками разного цвета. Ребенок, постепенно открывая каждую из 4 частей картины, рассказывает о каждом фрагменте, объединяя их в один сюжет. Работа над каждым из фрагментов проходит аналогично работе по составлению описания целой картины. Вариативность рассказов детей </a:t>
            </a:r>
            <a:r>
              <a:rPr lang="ru-RU" dirty="0" smtClean="0"/>
              <a:t>достигается за счет выбора ими цвета прямоугольника, который они открывают первым. 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4777" r="46945"/>
          <a:stretch>
            <a:fillRect/>
          </a:stretch>
        </p:blipFill>
        <p:spPr bwMode="auto">
          <a:xfrm>
            <a:off x="785786" y="1142984"/>
            <a:ext cx="1857388" cy="206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3055"/>
          <a:stretch>
            <a:fillRect/>
          </a:stretch>
        </p:blipFill>
        <p:spPr bwMode="auto">
          <a:xfrm>
            <a:off x="928662" y="3500438"/>
            <a:ext cx="2033581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642918"/>
            <a:ext cx="4929222" cy="613246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/>
              <a:t>СРАВНИТЕЛЬНОЕ </a:t>
            </a:r>
            <a:r>
              <a:rPr lang="ru-RU" b="1" dirty="0" smtClean="0"/>
              <a:t>ОПИСАНИЕ ПРЕДМЕТОВ </a:t>
            </a:r>
            <a:endParaRPr lang="ru-RU" dirty="0" smtClean="0"/>
          </a:p>
          <a:p>
            <a:pPr>
              <a:buNone/>
            </a:pPr>
            <a:r>
              <a:rPr lang="ru-RU" sz="2600" dirty="0" smtClean="0"/>
              <a:t>В развитии навыка составления описательных рассказов большую помощь оказывает предварительное составление модели описания. В процессе обучения связной описательной речи моделирование может служить средством и программой анализа и фиксации закономерных свойств и отношений объекта или явления. </a:t>
            </a:r>
          </a:p>
          <a:p>
            <a:pPr>
              <a:buNone/>
            </a:pPr>
            <a:r>
              <a:rPr lang="ru-RU" sz="2600" dirty="0" smtClean="0"/>
              <a:t>• Основу описательного рассказа составляют конкретные представления, накапливаемые в процессе исследования объекта описания. Элементами модели описательного рассказа становятся символы-заместители качественных характеристик объекта: </a:t>
            </a:r>
          </a:p>
          <a:p>
            <a:pPr>
              <a:buNone/>
            </a:pPr>
            <a:r>
              <a:rPr lang="ru-RU" sz="2600" dirty="0" smtClean="0"/>
              <a:t>• принадлежность к родовидовому понятию; </a:t>
            </a:r>
          </a:p>
          <a:p>
            <a:pPr>
              <a:buNone/>
            </a:pPr>
            <a:r>
              <a:rPr lang="ru-RU" sz="2600" dirty="0" smtClean="0"/>
              <a:t>• величина; </a:t>
            </a:r>
          </a:p>
          <a:p>
            <a:pPr>
              <a:buNone/>
            </a:pPr>
            <a:r>
              <a:rPr lang="ru-RU" sz="2600" dirty="0" smtClean="0"/>
              <a:t>• цвет; </a:t>
            </a:r>
          </a:p>
          <a:p>
            <a:pPr>
              <a:buNone/>
            </a:pPr>
            <a:r>
              <a:rPr lang="ru-RU" sz="2600" dirty="0" smtClean="0"/>
              <a:t>• форма; </a:t>
            </a:r>
          </a:p>
          <a:p>
            <a:pPr>
              <a:buNone/>
            </a:pPr>
            <a:r>
              <a:rPr lang="ru-RU" sz="2600" dirty="0" smtClean="0"/>
              <a:t>• составляющие детали; </a:t>
            </a:r>
          </a:p>
          <a:p>
            <a:pPr>
              <a:buNone/>
            </a:pPr>
            <a:r>
              <a:rPr lang="ru-RU" sz="2600" dirty="0" smtClean="0"/>
              <a:t>• качество поверхности; </a:t>
            </a:r>
          </a:p>
          <a:p>
            <a:pPr>
              <a:buNone/>
            </a:pPr>
            <a:r>
              <a:rPr lang="ru-RU" sz="2600" dirty="0" smtClean="0"/>
              <a:t>• материал, из которого изготовлен объект (для неживых предметов); 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• как он используется (какую пользу приносит)? </a:t>
            </a:r>
          </a:p>
          <a:p>
            <a:pPr>
              <a:buNone/>
            </a:pPr>
            <a:r>
              <a:rPr lang="ru-RU" sz="2600" dirty="0" smtClean="0"/>
              <a:t>• </a:t>
            </a:r>
            <a:r>
              <a:rPr lang="ru-RU" sz="2600" dirty="0" smtClean="0"/>
              <a:t>за что нравится (не нравится)? </a:t>
            </a:r>
          </a:p>
          <a:p>
            <a:endParaRPr lang="ru-RU" sz="2600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3761923" cy="250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642918"/>
            <a:ext cx="6257940" cy="593161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/>
              <a:t>ТВОРЧЕСКИЙ РАССКАЗ </a:t>
            </a:r>
            <a:endParaRPr lang="ru-RU" sz="1400" dirty="0" smtClean="0"/>
          </a:p>
          <a:p>
            <a:pPr marL="0" indent="0">
              <a:spcBef>
                <a:spcPts val="0"/>
              </a:spcBef>
            </a:pPr>
            <a:r>
              <a:rPr lang="ru-RU" sz="1400" dirty="0" smtClean="0"/>
              <a:t>Часто наглядная модель служит средством преодоления страха ребенка перед построением </a:t>
            </a:r>
            <a:r>
              <a:rPr lang="ru-RU" sz="1400" i="1" dirty="0" smtClean="0"/>
              <a:t>творческих связных рассказов. </a:t>
            </a:r>
            <a:r>
              <a:rPr lang="ru-RU" sz="1400" dirty="0" smtClean="0"/>
              <a:t>Это умение противоположно </a:t>
            </a:r>
          </a:p>
          <a:p>
            <a:pPr marL="0" indent="0">
              <a:spcBef>
                <a:spcPts val="0"/>
              </a:spcBef>
            </a:pPr>
            <a:r>
              <a:rPr lang="ru-RU" sz="1400" dirty="0" smtClean="0"/>
              <a:t>навыку составления пересказов. Переходными упражнениями от моделирования пересказа к составлению творческих рассказов могут быть следующие: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• угадывание эпизода по демонстрации действия;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• рассказывание по демонстрации действия взрослым;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• </a:t>
            </a:r>
            <a:r>
              <a:rPr lang="ru-RU" sz="1400" dirty="0" smtClean="0"/>
              <a:t>Последовательность работы по формированию навыка составления связного творческого высказывания следующая: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• ребенку предлагается придумать ситуацию, которая могла бы произойти с конкретными персонажами в определенном месте, модель рассказа (сказки) задается логопедом;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• логопед предлагает конкретные персонажи рассказа, а пространственное оформление модели ребенок придумывает самостоятельно; </a:t>
            </a:r>
          </a:p>
          <a:p>
            <a:pPr marL="0" indent="0">
              <a:spcBef>
                <a:spcPts val="0"/>
              </a:spcBef>
            </a:pPr>
            <a:r>
              <a:rPr lang="ru-RU" sz="1400" dirty="0" smtClean="0"/>
              <a:t>• конкретные персонажи заменяются их силуэтными изображениями, что позволяет ребенку проявить творчество в характерологическом оформлении героев рассказа;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• ребенку предлагается составить рассказ или сказку по модели, элементами которой являются неопределенные заместители персонажей рассказа – геометрические фигуры, логопедом задается тема рассказа: например, “Весенняя сказка”;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• и, наконец, ребенок самостоятельно выбирает тему и героев своего рассказа </a:t>
            </a:r>
          </a:p>
          <a:p>
            <a:pPr marL="0" indent="0">
              <a:spcBef>
                <a:spcPts val="0"/>
              </a:spcBef>
            </a:pPr>
            <a:endParaRPr lang="ru-RU" sz="14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2214577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3000"/>
            <a:ext cx="8115328" cy="54292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Представленные приемы работы могут быть использованы в работе с детьми ,как средство повышения интереса к данному виду деятельности и оптимизации процесса развития навыка связной речи детей дошкольного возраста.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Постепенно овладевая всеми видами связного высказывания с помощью моделирования, дети учатся планировать свою речь.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Базик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 Развитие способностей к наглядному предметному моделированию. Дошкольное воспитание, № 11, 1984г.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Вахрушев А. А.;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Кочемасова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 Е.; Акимова Ю. А.; Белова И. К. Здравствуй, мир! Окружающий мир для дошкольников. Методические рекомендации для воспитателей, учителей и родителей. — М.: «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Баласс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2001. — 304 с.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3.Дьяченко О. М. Воображение дошкольников. М. Знание, 1986.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4.Ткаченко О. Использование схем в составлении описательных рассказов, Дошкольное воспитание, № 10, 1990 г.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Усенко Ю. В. Использование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познавательно-речевом развитии дошкольника.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43051"/>
            <a:ext cx="3500462" cy="5000660"/>
          </a:xfrm>
        </p:spPr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14348" y="928670"/>
            <a:ext cx="7972452" cy="5703841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Сегодня уже стали привычными высказывания о необходимости развития </a:t>
            </a:r>
            <a:r>
              <a:rPr lang="ru-RU" sz="2400" dirty="0" smtClean="0"/>
              <a:t>общеучебных</a:t>
            </a:r>
            <a:r>
              <a:rPr lang="ru-RU" sz="2400" dirty="0" smtClean="0"/>
              <a:t> навыков или универсальных учебных действий, среди которых особенно выделяют коммуникативные. Особого внимания заслуживают умения и навыки связной речи, умение рассуждать логически, делать умозаключения, устанавливать понятия, поскольку от степени их </a:t>
            </a:r>
            <a:r>
              <a:rPr lang="ru-RU" sz="2400" dirty="0" smtClean="0"/>
              <a:t>сформированности</a:t>
            </a:r>
            <a:r>
              <a:rPr lang="ru-RU" sz="2400" dirty="0" smtClean="0"/>
              <a:t> зависит дальнейшее развитие ребенка и приобретение им учебных знаний в системе школьного обучения. Это объясняется тем, что речь является способом формирования и формулирования мысли, средством общения и воздействия на окружающих. 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1472" y="500042"/>
            <a:ext cx="8186766" cy="6143668"/>
          </a:xfrm>
        </p:spPr>
        <p:txBody>
          <a:bodyPr anchor="t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/>
              <a:t>Особенности </a:t>
            </a:r>
            <a:r>
              <a:rPr lang="ru-RU" b="1" dirty="0" smtClean="0"/>
              <a:t>речевого развития детей дошкольного возраста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Дети дошкольного возраста отличаются </a:t>
            </a:r>
            <a:r>
              <a:rPr lang="ru-RU" dirty="0" smtClean="0"/>
              <a:t>недостаточно</a:t>
            </a:r>
          </a:p>
          <a:p>
            <a:pPr>
              <a:buNone/>
            </a:pPr>
            <a:r>
              <a:rPr lang="ru-RU" dirty="0" smtClean="0"/>
              <a:t>сформированным </a:t>
            </a:r>
            <a:r>
              <a:rPr lang="ru-RU" dirty="0" smtClean="0"/>
              <a:t>навыком построения связного высказывания.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По результатам диагностики уровня </a:t>
            </a:r>
            <a:r>
              <a:rPr lang="ru-RU" dirty="0" smtClean="0"/>
              <a:t>сформированности</a:t>
            </a:r>
            <a:r>
              <a:rPr lang="ru-RU" dirty="0" smtClean="0"/>
              <a:t> данного навыка </a:t>
            </a:r>
            <a:r>
              <a:rPr lang="ru-RU" dirty="0" smtClean="0"/>
              <a:t>у детей можно отметить следующие недостатки: </a:t>
            </a:r>
          </a:p>
          <a:p>
            <a:pPr>
              <a:buNone/>
            </a:pPr>
            <a:r>
              <a:rPr lang="ru-RU" dirty="0" smtClean="0"/>
              <a:t>связные </a:t>
            </a:r>
            <a:r>
              <a:rPr lang="ru-RU" dirty="0" smtClean="0"/>
              <a:t>высказывания короткие; </a:t>
            </a:r>
          </a:p>
          <a:p>
            <a:pPr>
              <a:buNone/>
            </a:pPr>
            <a:r>
              <a:rPr lang="ru-RU" dirty="0" smtClean="0"/>
              <a:t>• отличаются непоследовательностью, даже если ребенок передает содержание знакомого текста; </a:t>
            </a:r>
          </a:p>
          <a:p>
            <a:pPr>
              <a:buNone/>
            </a:pPr>
            <a:r>
              <a:rPr lang="ru-RU" dirty="0" smtClean="0"/>
              <a:t>• состоят из отдельных фрагментов, логически не связанных между собой; </a:t>
            </a:r>
          </a:p>
          <a:p>
            <a:pPr>
              <a:buNone/>
            </a:pPr>
            <a:r>
              <a:rPr lang="ru-RU" dirty="0" smtClean="0"/>
              <a:t>• уровень информативности высказывания очень низкий. </a:t>
            </a:r>
          </a:p>
          <a:p>
            <a:pPr>
              <a:buNone/>
            </a:pPr>
            <a:r>
              <a:rPr lang="ru-RU" dirty="0" smtClean="0"/>
              <a:t>• Кроме того, большинство детей активно делятся своими впечатлениями от пережитых событий, но с неохотой берутся за составление рассказов по заданной теме. В основном, это происходит не оттого, что знания ребенка по данному вопросу недостаточны, а потому что он не может оформить их в связные речевые высказывания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785795"/>
            <a:ext cx="7972452" cy="55721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/>
              <a:t>Одним из способов планирования связного высказывания может служить </a:t>
            </a:r>
            <a:r>
              <a:rPr lang="ru-RU" sz="2800" b="1" dirty="0" smtClean="0"/>
              <a:t>ПРИЕМ НАГЛЯДНОГО </a:t>
            </a:r>
            <a:r>
              <a:rPr lang="ru-RU" sz="2800" b="1" dirty="0" smtClean="0"/>
              <a:t>МОДЕЛИРОВАНИЯ. </a:t>
            </a:r>
            <a:endParaRPr lang="ru-RU" sz="2800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приема наглядного моделирования дает возможность: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самостоятельного анализа ситуации или объекта;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развития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децентрации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(умения менять точку отсчета);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развития замыслов-идей будущего продукта.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785794"/>
            <a:ext cx="8358246" cy="5643603"/>
          </a:xfrm>
        </p:spPr>
        <p:txBody>
          <a:bodyPr anchor="t">
            <a:noAutofit/>
          </a:bodyPr>
          <a:lstStyle/>
          <a:p>
            <a:pPr algn="ctr">
              <a:buNone/>
            </a:pPr>
            <a:r>
              <a:rPr lang="ru-RU" b="1" dirty="0" smtClean="0"/>
              <a:t>Прием наглядного моделирования может быть использован в работе над всеми видами связного монологического высказывания: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пересказ; </a:t>
            </a:r>
          </a:p>
          <a:p>
            <a:pPr>
              <a:buNone/>
            </a:pPr>
            <a:r>
              <a:rPr lang="ru-RU" dirty="0" smtClean="0"/>
              <a:t>• составление рассказов по картине и серии картин; </a:t>
            </a:r>
          </a:p>
          <a:p>
            <a:pPr>
              <a:buNone/>
            </a:pPr>
            <a:r>
              <a:rPr lang="ru-RU" dirty="0" smtClean="0"/>
              <a:t>• описательный рассказ; </a:t>
            </a:r>
          </a:p>
          <a:p>
            <a:pPr>
              <a:buNone/>
            </a:pPr>
            <a:r>
              <a:rPr lang="ru-RU" dirty="0" smtClean="0"/>
              <a:t>• творческий рассказ.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071810"/>
            <a:ext cx="5857916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928670"/>
            <a:ext cx="7572428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571480"/>
            <a:ext cx="8643998" cy="620390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/>
              <a:t>ЭЛЕМЕНТЫ МОДЕЛИ </a:t>
            </a:r>
            <a:endParaRPr lang="ru-RU" dirty="0" smtClean="0"/>
          </a:p>
          <a:p>
            <a:r>
              <a:rPr lang="ru-RU" i="1" dirty="0" smtClean="0"/>
              <a:t>В ходе использования приема наглядного моделирования дети знакомятся с графическим способом предоставления информации - моделью. В качестве условных заместителей (элементов модели) могут выступать символы разнообразного характера: </a:t>
            </a:r>
            <a:endParaRPr lang="ru-RU" dirty="0" smtClean="0"/>
          </a:p>
          <a:p>
            <a:pPr algn="ctr"/>
            <a:r>
              <a:rPr lang="ru-RU" b="1" dirty="0" smtClean="0"/>
              <a:t>Разнообразие видов работ: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геометрические фигуры; </a:t>
            </a:r>
          </a:p>
          <a:p>
            <a:pPr>
              <a:buNone/>
            </a:pPr>
            <a:r>
              <a:rPr lang="ru-RU" dirty="0" smtClean="0"/>
              <a:t>• символические изображения предметов (условные обозначения, силуэты, контуры, пиктограммы); </a:t>
            </a:r>
          </a:p>
          <a:p>
            <a:pPr>
              <a:buNone/>
            </a:pPr>
            <a:r>
              <a:rPr lang="ru-RU" dirty="0" smtClean="0"/>
              <a:t>• планы и условные обозначения, используемые в них; </a:t>
            </a:r>
          </a:p>
          <a:p>
            <a:pPr>
              <a:buNone/>
            </a:pPr>
            <a:r>
              <a:rPr lang="ru-RU" dirty="0" smtClean="0"/>
              <a:t>• контрастная рамка – прием фрагментарного рассказывания и многие другие.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pc="-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785794"/>
            <a:ext cx="8429684" cy="598959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В качестве символов-заместителей на начальном этапе работы используются </a:t>
            </a:r>
            <a:r>
              <a:rPr lang="ru-RU" b="1" i="1" dirty="0" smtClean="0"/>
              <a:t>геометрические фигуры</a:t>
            </a:r>
            <a:r>
              <a:rPr lang="ru-RU" dirty="0" smtClean="0"/>
              <a:t>, своей формой и цветом напоминающие замещаемый предмет. Например, зеленый треугольник – елочка, серый кружок – мышонок и т.п. </a:t>
            </a:r>
            <a:endParaRPr lang="ru-RU" spc="-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571745"/>
            <a:ext cx="6072230" cy="307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2"/>
          </p:nvPr>
        </p:nvSpPr>
        <p:spPr>
          <a:xfrm>
            <a:off x="428597" y="571481"/>
            <a:ext cx="8258204" cy="620397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На последующих этапах дети выбирают заместители, без учета внешних признаков объекта. В этом случае они ориентируются на качественные характеристики объекта (злой, добрый, трусливый и т. п.). В качестве модели связного высказывания может быть представлена </a:t>
            </a:r>
            <a:r>
              <a:rPr lang="ru-RU" i="1" dirty="0" smtClean="0"/>
              <a:t>полоска разноцветных кругов </a:t>
            </a: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pc="-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428868"/>
            <a:ext cx="5224487" cy="2767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2">
      <a:dk1>
        <a:sysClr val="windowText" lastClr="000000"/>
      </a:dk1>
      <a:lt1>
        <a:sysClr val="window" lastClr="FFFFFF"/>
      </a:lt1>
      <a:dk2>
        <a:srgbClr val="DDA3DC"/>
      </a:dk2>
      <a:lt2>
        <a:srgbClr val="EBDDC3"/>
      </a:lt2>
      <a:accent1>
        <a:srgbClr val="94B6D2"/>
      </a:accent1>
      <a:accent2>
        <a:srgbClr val="568278"/>
      </a:accent2>
      <a:accent3>
        <a:srgbClr val="A5AB81"/>
      </a:accent3>
      <a:accent4>
        <a:srgbClr val="D8B25C"/>
      </a:accent4>
      <a:accent5>
        <a:srgbClr val="47CFFF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1022</TotalTime>
  <Words>1233</Words>
  <Application>Microsoft Office PowerPoint</Application>
  <PresentationFormat>Экран (4:3)</PresentationFormat>
  <Paragraphs>107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Моделирование в речевом развитии детей дошкольного возраста  (Из опыта работы)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Представленные приемы работы могут быть использованы в работе с детьми ,как средство повышения интереса к данному виду деятельности и оптимизации процесса развития навыка связной речи детей дошкольного возраста.  Постепенно овладевая всеми видами связного высказывания с помощью моделирования, дети учатся планировать свою речь.  Литература:  1. Базик И. Развитие способностей к наглядному предметному моделированию. Дошкольное воспитание, № 11, 1984г.  2. Вахрушев А. А.; Кочемасова Е. Е.; Акимова Ю. А.; Белова И. К. Здравствуй, мир! Окружающий мир для дошкольников. Методические рекомендации для воспитателей, учителей и родителей. — М.: «Баласс», 2001. — 304 с.  3.Дьяченко О. М. Воображение дошкольников. М. Знание, 1986.  4.Ткаченко О. Использование схем в составлении описательных рассказов, Дошкольное воспитание, № 10, 1990 г.  5. Усенко Ю. В. Использование мнемотаблиц в познавательно-речевом развитии дошкольника.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Никонова О.В</dc:creator>
  <cp:lastModifiedBy>Ольга</cp:lastModifiedBy>
  <cp:revision>129</cp:revision>
  <dcterms:modified xsi:type="dcterms:W3CDTF">2018-12-17T04:11:56Z</dcterms:modified>
</cp:coreProperties>
</file>