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2" r:id="rId6"/>
    <p:sldId id="261" r:id="rId7"/>
    <p:sldId id="260" r:id="rId8"/>
    <p:sldId id="264" r:id="rId9"/>
    <p:sldId id="267" r:id="rId10"/>
    <p:sldId id="266" r:id="rId11"/>
    <p:sldId id="268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FF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90" autoAdjust="0"/>
    <p:restoredTop sz="94660"/>
  </p:normalViewPr>
  <p:slideViewPr>
    <p:cSldViewPr>
      <p:cViewPr varScale="1">
        <p:scale>
          <a:sx n="92" d="100"/>
          <a:sy n="92" d="100"/>
        </p:scale>
        <p:origin x="93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39B4-C6C9-4014-983E-700A81EF04D8}" type="datetimeFigureOut">
              <a:rPr lang="ru-RU"/>
              <a:pPr>
                <a:defRPr/>
              </a:pPr>
              <a:t>28.05.2014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528A-13F1-4C46-80B6-D667B8A30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9F7F-5352-40D1-BD8E-9BA614EAEF03}" type="datetimeFigureOut">
              <a:rPr lang="ru-RU"/>
              <a:pPr>
                <a:defRPr/>
              </a:pPr>
              <a:t>28.05.2014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9D75-5F4A-4397-B546-220AD97F7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8855-9A38-465B-8435-939E589A421F}" type="datetimeFigureOut">
              <a:rPr lang="ru-RU"/>
              <a:pPr>
                <a:defRPr/>
              </a:pPr>
              <a:t>28.05.2014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2D64-D744-4C39-9201-9AD5484F5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773A-858B-4ACA-997D-B254E9562280}" type="datetimeFigureOut">
              <a:rPr lang="ru-RU"/>
              <a:pPr>
                <a:defRPr/>
              </a:pPr>
              <a:t>28.05.2014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C146-BA75-4B7B-86BB-71441EB82E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DAFD-1D76-42C4-857E-A7DE42CCB818}" type="datetimeFigureOut">
              <a:rPr lang="ru-RU"/>
              <a:pPr>
                <a:defRPr/>
              </a:pPr>
              <a:t>28.05.2014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668C-9557-4892-BC2C-42735A645F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4239-3145-4FE3-9BF4-6D02C9016048}" type="datetimeFigureOut">
              <a:rPr lang="ru-RU"/>
              <a:pPr>
                <a:defRPr/>
              </a:pPr>
              <a:t>28.05.2014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85EA-A441-4493-BEC5-677137EACE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360F8-2D34-45AE-9C30-B2BC02A8A8F0}" type="datetimeFigureOut">
              <a:rPr lang="ru-RU"/>
              <a:pPr>
                <a:defRPr/>
              </a:pPr>
              <a:t>28.05.2014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466D-0730-4723-A816-856EBD3CB1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A5BF8-CEFF-4498-9E5B-0659B1BEA140}" type="datetimeFigureOut">
              <a:rPr lang="ru-RU"/>
              <a:pPr>
                <a:defRPr/>
              </a:pPr>
              <a:t>28.05.2014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11B1-DBE8-4504-9E58-03DE57CD9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2A29-64BE-47EC-A752-C8237B6688A4}" type="datetimeFigureOut">
              <a:rPr lang="ru-RU"/>
              <a:pPr>
                <a:defRPr/>
              </a:pPr>
              <a:t>28.05.2014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791E-071A-435A-9D78-115F50E04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E6D3-526A-4EA5-9047-E4221578B1B7}" type="datetimeFigureOut">
              <a:rPr lang="ru-RU"/>
              <a:pPr>
                <a:defRPr/>
              </a:pPr>
              <a:t>28.05.2014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9D2F-F98D-4F0F-8F02-8D6D8CF8A8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9C37D-6148-4073-A707-89C011CF4259}" type="datetimeFigureOut">
              <a:rPr lang="ru-RU"/>
              <a:pPr>
                <a:defRPr/>
              </a:pPr>
              <a:t>28.05.2014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F4AC6-615E-4D93-8FB4-7688C78EC8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9B792C-5FB1-435C-9C95-B405F1DDDF59}" type="datetimeFigureOut">
              <a:rPr lang="ru-RU"/>
              <a:pPr>
                <a:defRPr/>
              </a:pPr>
              <a:t>28.05.2014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1530D3-511C-4B54-ADD1-26E4A84C0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403648" y="3501008"/>
            <a:ext cx="6696744" cy="2232248"/>
          </a:xfrm>
        </p:spPr>
        <p:txBody>
          <a:bodyPr/>
          <a:lstStyle/>
          <a:p>
            <a:r>
              <a:rPr lang="ru-RU" sz="4400" b="1" dirty="0">
                <a:solidFill>
                  <a:srgbClr val="660066"/>
                </a:solidFill>
                <a:latin typeface="Comic Sans MS" panose="030F0702030302020204" pitchFamily="66" charset="0"/>
              </a:rPr>
              <a:t>Речевые игры</a:t>
            </a:r>
            <a:br>
              <a:rPr lang="ru-RU" sz="4400" b="1" dirty="0">
                <a:solidFill>
                  <a:srgbClr val="660066"/>
                </a:solidFill>
                <a:latin typeface="Comic Sans MS" panose="030F0702030302020204" pitchFamily="66" charset="0"/>
              </a:rPr>
            </a:br>
            <a:r>
              <a:rPr lang="ru-RU" sz="4400" b="1" dirty="0">
                <a:solidFill>
                  <a:srgbClr val="660066"/>
                </a:solidFill>
                <a:latin typeface="Comic Sans MS" panose="030F0702030302020204" pitchFamily="66" charset="0"/>
              </a:rPr>
              <a:t> для детей </a:t>
            </a:r>
            <a:r>
              <a:rPr lang="ru-RU" sz="4400" b="1" dirty="0" smtClean="0">
                <a:solidFill>
                  <a:srgbClr val="660066"/>
                </a:solidFill>
                <a:latin typeface="Comic Sans MS" panose="030F0702030302020204" pitchFamily="66" charset="0"/>
              </a:rPr>
              <a:t>дошкольного возраста</a:t>
            </a:r>
            <a:endParaRPr lang="ru-RU" sz="4400" b="1" dirty="0">
              <a:solidFill>
                <a:srgbClr val="660066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20688"/>
            <a:ext cx="62646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660066"/>
                </a:solidFill>
                <a:latin typeface="Comic Sans MS" panose="030F0702030302020204" pitchFamily="66" charset="0"/>
              </a:rPr>
              <a:t/>
            </a:r>
            <a:br>
              <a:rPr lang="ru-RU" b="1" dirty="0">
                <a:solidFill>
                  <a:srgbClr val="660066"/>
                </a:solidFill>
                <a:latin typeface="Comic Sans MS" panose="030F0702030302020204" pitchFamily="66" charset="0"/>
              </a:rPr>
            </a:br>
            <a:endParaRPr lang="ru-RU" dirty="0">
              <a:solidFill>
                <a:srgbClr val="660066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88640"/>
            <a:ext cx="6696744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 smtClean="0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ru-R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Речевая </a:t>
            </a:r>
            <a:r>
              <a:rPr lang="ru-RU" b="1" dirty="0">
                <a:solidFill>
                  <a:srgbClr val="7030A0"/>
                </a:solidFill>
                <a:latin typeface="Comic Sans MS" panose="030F0702030302020204" pitchFamily="66" charset="0"/>
              </a:rPr>
              <a:t>игра «Как у бабушки Наташи</a:t>
            </a:r>
            <a:r>
              <a:rPr lang="ru-R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»</a:t>
            </a:r>
            <a:r>
              <a:rPr lang="ru-RU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</a:p>
          <a:p>
            <a:pPr algn="ctr"/>
            <a:endParaRPr lang="ru-RU" b="1" dirty="0" smtClean="0">
              <a:latin typeface="Comic Sans MS" panose="030F0702030302020204" pitchFamily="66" charset="0"/>
            </a:endParaRPr>
          </a:p>
          <a:p>
            <a:pPr algn="ctr"/>
            <a:r>
              <a:rPr lang="ru-RU" b="1" dirty="0" smtClean="0">
                <a:latin typeface="Comic Sans MS" panose="030F0702030302020204" pitchFamily="66" charset="0"/>
              </a:rPr>
              <a:t>Как </a:t>
            </a:r>
            <a:r>
              <a:rPr lang="ru-RU" b="1" dirty="0">
                <a:latin typeface="Comic Sans MS" panose="030F0702030302020204" pitchFamily="66" charset="0"/>
              </a:rPr>
              <a:t>у бабушки </a:t>
            </a:r>
            <a:r>
              <a:rPr lang="ru-RU" b="1" dirty="0" smtClean="0">
                <a:latin typeface="Comic Sans MS" panose="030F0702030302020204" pitchFamily="66" charset="0"/>
              </a:rPr>
              <a:t>Наташи</a:t>
            </a:r>
          </a:p>
          <a:p>
            <a:pPr algn="ctr"/>
            <a:r>
              <a:rPr lang="ru-RU" sz="1200" dirty="0" smtClean="0">
                <a:latin typeface="Comic Sans MS" panose="030F0702030302020204" pitchFamily="66" charset="0"/>
              </a:rPr>
              <a:t>Берутся </a:t>
            </a:r>
            <a:r>
              <a:rPr lang="ru-RU" sz="1200" dirty="0">
                <a:latin typeface="Comic Sans MS" panose="030F0702030302020204" pitchFamily="66" charset="0"/>
              </a:rPr>
              <a:t>за воображаемые концы платка</a:t>
            </a:r>
            <a:br>
              <a:rPr lang="ru-RU" sz="1200" dirty="0">
                <a:latin typeface="Comic Sans MS" panose="030F0702030302020204" pitchFamily="66" charset="0"/>
              </a:rPr>
            </a:br>
            <a:r>
              <a:rPr lang="ru-RU" sz="1600" b="1" dirty="0" smtClean="0">
                <a:latin typeface="Comic Sans MS" panose="030F0702030302020204" pitchFamily="66" charset="0"/>
              </a:rPr>
              <a:t>Ели </a:t>
            </a:r>
            <a:r>
              <a:rPr lang="ru-RU" sz="1600" b="1" dirty="0">
                <a:latin typeface="Comic Sans MS" panose="030F0702030302020204" pitchFamily="66" charset="0"/>
              </a:rPr>
              <a:t>вкусную мы кашу </a:t>
            </a:r>
            <a:endParaRPr lang="ru-RU" sz="1600" b="1" dirty="0" smtClean="0">
              <a:latin typeface="Comic Sans MS" panose="030F0702030302020204" pitchFamily="66" charset="0"/>
            </a:endParaRPr>
          </a:p>
          <a:p>
            <a:pPr algn="ctr"/>
            <a:r>
              <a:rPr lang="ru-RU" sz="1200" dirty="0" smtClean="0">
                <a:latin typeface="Comic Sans MS" panose="030F0702030302020204" pitchFamily="66" charset="0"/>
              </a:rPr>
              <a:t>Соединяют </a:t>
            </a:r>
            <a:r>
              <a:rPr lang="ru-RU" sz="1200" dirty="0">
                <a:latin typeface="Comic Sans MS" panose="030F0702030302020204" pitchFamily="66" charset="0"/>
              </a:rPr>
              <a:t>ладони перед собой – делают «тарелку», показывая её </a:t>
            </a:r>
            <a:r>
              <a:rPr lang="ru-RU" sz="1200" dirty="0" smtClean="0">
                <a:latin typeface="Comic Sans MS" panose="030F0702030302020204" pitchFamily="66" charset="0"/>
              </a:rPr>
              <a:t>всем</a:t>
            </a:r>
          </a:p>
          <a:p>
            <a:pPr algn="ctr"/>
            <a:r>
              <a:rPr lang="ru-RU" sz="1600" b="1" dirty="0" smtClean="0">
                <a:latin typeface="Comic Sans MS" panose="030F0702030302020204" pitchFamily="66" charset="0"/>
              </a:rPr>
              <a:t>Каша </a:t>
            </a:r>
            <a:r>
              <a:rPr lang="ru-RU" sz="1600" b="1" dirty="0">
                <a:latin typeface="Comic Sans MS" panose="030F0702030302020204" pitchFamily="66" charset="0"/>
              </a:rPr>
              <a:t>пшённая с дымком </a:t>
            </a:r>
            <a:endParaRPr lang="ru-RU" sz="1600" b="1" dirty="0" smtClean="0">
              <a:latin typeface="Comic Sans MS" panose="030F0702030302020204" pitchFamily="66" charset="0"/>
            </a:endParaRPr>
          </a:p>
          <a:p>
            <a:pPr algn="ctr"/>
            <a:r>
              <a:rPr lang="ru-RU" sz="1200" dirty="0" smtClean="0">
                <a:latin typeface="Comic Sans MS" panose="030F0702030302020204" pitchFamily="66" charset="0"/>
              </a:rPr>
              <a:t>Над </a:t>
            </a:r>
            <a:r>
              <a:rPr lang="ru-RU" sz="1200" dirty="0">
                <a:latin typeface="Comic Sans MS" panose="030F0702030302020204" pitchFamily="66" charset="0"/>
              </a:rPr>
              <a:t>раскрытой ладонью левой руки – «тарелкой», указательным пальцем правой руки рисуют воображаемый </a:t>
            </a:r>
            <a:r>
              <a:rPr lang="ru-RU" sz="1200" dirty="0" smtClean="0">
                <a:latin typeface="Comic Sans MS" panose="030F0702030302020204" pitchFamily="66" charset="0"/>
              </a:rPr>
              <a:t>дымок </a:t>
            </a:r>
            <a:r>
              <a:rPr lang="ru-RU" sz="1400" dirty="0">
                <a:latin typeface="Comic Sans MS" panose="030F0702030302020204" pitchFamily="66" charset="0"/>
              </a:rPr>
              <a:t/>
            </a:r>
            <a:br>
              <a:rPr lang="ru-RU" sz="1400" dirty="0">
                <a:latin typeface="Comic Sans MS" panose="030F0702030302020204" pitchFamily="66" charset="0"/>
              </a:rPr>
            </a:br>
            <a:r>
              <a:rPr lang="ru-RU" sz="1600" b="1" dirty="0" smtClean="0">
                <a:latin typeface="Comic Sans MS" panose="030F0702030302020204" pitchFamily="66" charset="0"/>
              </a:rPr>
              <a:t>Каша </a:t>
            </a:r>
            <a:r>
              <a:rPr lang="ru-RU" sz="1600" b="1" dirty="0">
                <a:latin typeface="Comic Sans MS" panose="030F0702030302020204" pitchFamily="66" charset="0"/>
              </a:rPr>
              <a:t>пшённая с дымком</a:t>
            </a:r>
            <a:r>
              <a:rPr lang="ru-RU" sz="1600" dirty="0">
                <a:latin typeface="Comic Sans MS" panose="030F0702030302020204" pitchFamily="66" charset="0"/>
              </a:rPr>
              <a:t>, </a:t>
            </a:r>
            <a:endParaRPr lang="ru-RU" sz="1600" dirty="0" smtClean="0">
              <a:latin typeface="Comic Sans MS" panose="030F0702030302020204" pitchFamily="66" charset="0"/>
            </a:endParaRPr>
          </a:p>
          <a:p>
            <a:pPr algn="ctr"/>
            <a:r>
              <a:rPr lang="ru-RU" sz="1200" dirty="0" smtClean="0">
                <a:latin typeface="Comic Sans MS" panose="030F0702030302020204" pitchFamily="66" charset="0"/>
              </a:rPr>
              <a:t>Повторяют </a:t>
            </a:r>
            <a:r>
              <a:rPr lang="ru-RU" sz="1200" dirty="0">
                <a:latin typeface="Comic Sans MS" panose="030F0702030302020204" pitchFamily="66" charset="0"/>
              </a:rPr>
              <a:t>те же движения, но с правой рукой – «тарелка</a:t>
            </a:r>
            <a:r>
              <a:rPr lang="ru-RU" sz="1200" dirty="0" smtClean="0">
                <a:latin typeface="Comic Sans MS" panose="030F0702030302020204" pitchFamily="66" charset="0"/>
              </a:rPr>
              <a:t>» левая </a:t>
            </a:r>
            <a:r>
              <a:rPr lang="ru-RU" sz="1200" dirty="0">
                <a:latin typeface="Comic Sans MS" panose="030F0702030302020204" pitchFamily="66" charset="0"/>
              </a:rPr>
              <a:t>– «дымок». </a:t>
            </a:r>
            <a:r>
              <a:rPr lang="ru-RU" sz="1400" dirty="0">
                <a:latin typeface="Comic Sans MS" panose="030F0702030302020204" pitchFamily="66" charset="0"/>
              </a:rPr>
              <a:t/>
            </a:r>
            <a:br>
              <a:rPr lang="ru-RU" sz="1400" dirty="0">
                <a:latin typeface="Comic Sans MS" panose="030F0702030302020204" pitchFamily="66" charset="0"/>
              </a:rPr>
            </a:br>
            <a:r>
              <a:rPr lang="ru-RU" sz="1600" b="1" dirty="0">
                <a:latin typeface="Comic Sans MS" panose="030F0702030302020204" pitchFamily="66" charset="0"/>
              </a:rPr>
              <a:t>С хлебом, </a:t>
            </a:r>
            <a:endParaRPr lang="ru-RU" sz="1600" b="1" dirty="0" smtClean="0">
              <a:latin typeface="Comic Sans MS" panose="030F0702030302020204" pitchFamily="66" charset="0"/>
            </a:endParaRPr>
          </a:p>
          <a:p>
            <a:pPr algn="ctr"/>
            <a:r>
              <a:rPr lang="ru-RU" sz="1200" dirty="0">
                <a:latin typeface="Comic Sans MS" panose="030F0702030302020204" pitchFamily="66" charset="0"/>
              </a:rPr>
              <a:t>В</a:t>
            </a:r>
            <a:r>
              <a:rPr lang="ru-RU" sz="1200" dirty="0" smtClean="0">
                <a:latin typeface="Comic Sans MS" panose="030F0702030302020204" pitchFamily="66" charset="0"/>
              </a:rPr>
              <a:t>ыставляют </a:t>
            </a:r>
            <a:r>
              <a:rPr lang="ru-RU" sz="1200" dirty="0">
                <a:latin typeface="Comic Sans MS" panose="030F0702030302020204" pitchFamily="66" charset="0"/>
              </a:rPr>
              <a:t>правую руку перед </a:t>
            </a:r>
            <a:r>
              <a:rPr lang="ru-RU" sz="1200" dirty="0" smtClean="0">
                <a:latin typeface="Comic Sans MS" panose="030F0702030302020204" pitchFamily="66" charset="0"/>
              </a:rPr>
              <a:t>грудью, ладонь вниз</a:t>
            </a:r>
          </a:p>
          <a:p>
            <a:pPr algn="ctr"/>
            <a:r>
              <a:rPr lang="ru-RU" sz="1600" b="1" dirty="0">
                <a:latin typeface="Comic Sans MS" panose="030F0702030302020204" pitchFamily="66" charset="0"/>
              </a:rPr>
              <a:t>С </a:t>
            </a:r>
            <a:r>
              <a:rPr lang="ru-RU" sz="1600" b="1" dirty="0" smtClean="0">
                <a:latin typeface="Comic Sans MS" panose="030F0702030302020204" pitchFamily="66" charset="0"/>
              </a:rPr>
              <a:t>маслом, </a:t>
            </a:r>
          </a:p>
          <a:p>
            <a:pPr algn="ctr"/>
            <a:r>
              <a:rPr lang="ru-RU" sz="1200" dirty="0" smtClean="0">
                <a:latin typeface="Comic Sans MS" panose="030F0702030302020204" pitchFamily="66" charset="0"/>
              </a:rPr>
              <a:t>Левую </a:t>
            </a:r>
            <a:r>
              <a:rPr lang="ru-RU" sz="1200" dirty="0">
                <a:latin typeface="Comic Sans MS" panose="030F0702030302020204" pitchFamily="66" charset="0"/>
              </a:rPr>
              <a:t>ладонь кладут на правую сверху – «слой масла». </a:t>
            </a:r>
            <a:endParaRPr lang="ru-RU" sz="1200" dirty="0" smtClean="0">
              <a:latin typeface="Comic Sans MS" panose="030F0702030302020204" pitchFamily="66" charset="0"/>
            </a:endParaRPr>
          </a:p>
          <a:p>
            <a:pPr algn="ctr"/>
            <a:r>
              <a:rPr lang="ru-RU" sz="1600" b="1" dirty="0">
                <a:latin typeface="Comic Sans MS" panose="030F0702030302020204" pitchFamily="66" charset="0"/>
              </a:rPr>
              <a:t>С молоком. </a:t>
            </a:r>
            <a:r>
              <a:rPr lang="ru-RU" sz="1400" dirty="0">
                <a:latin typeface="Comic Sans MS" panose="030F0702030302020204" pitchFamily="66" charset="0"/>
              </a:rPr>
              <a:t/>
            </a:r>
            <a:br>
              <a:rPr lang="ru-RU" sz="1400" dirty="0">
                <a:latin typeface="Comic Sans MS" panose="030F0702030302020204" pitchFamily="66" charset="0"/>
              </a:rPr>
            </a:br>
            <a:r>
              <a:rPr lang="ru-RU" sz="1200" dirty="0" smtClean="0">
                <a:latin typeface="Comic Sans MS" panose="030F0702030302020204" pitchFamily="66" charset="0"/>
              </a:rPr>
              <a:t>Ладошки соединяются вместе - «кружка</a:t>
            </a:r>
            <a:r>
              <a:rPr lang="ru-RU" sz="1200" dirty="0">
                <a:latin typeface="Comic Sans MS" panose="030F0702030302020204" pitchFamily="66" charset="0"/>
              </a:rPr>
              <a:t>». </a:t>
            </a:r>
            <a:r>
              <a:rPr lang="ru-RU" sz="1400" dirty="0">
                <a:latin typeface="Comic Sans MS" panose="030F0702030302020204" pitchFamily="66" charset="0"/>
              </a:rPr>
              <a:t/>
            </a:r>
            <a:br>
              <a:rPr lang="ru-RU" sz="1400" dirty="0">
                <a:latin typeface="Comic Sans MS" panose="030F0702030302020204" pitchFamily="66" charset="0"/>
              </a:rPr>
            </a:br>
            <a:r>
              <a:rPr lang="ru-RU" sz="1600" b="1" dirty="0">
                <a:latin typeface="Comic Sans MS" panose="030F0702030302020204" pitchFamily="66" charset="0"/>
              </a:rPr>
              <a:t>Взяли мы большие ложки, </a:t>
            </a:r>
            <a:endParaRPr lang="ru-RU" sz="1600" b="1" dirty="0" smtClean="0">
              <a:latin typeface="Comic Sans MS" panose="030F0702030302020204" pitchFamily="66" charset="0"/>
            </a:endParaRPr>
          </a:p>
          <a:p>
            <a:pPr algn="ctr"/>
            <a:r>
              <a:rPr lang="ru-RU" sz="1200" dirty="0" smtClean="0">
                <a:latin typeface="Comic Sans MS" panose="030F0702030302020204" pitchFamily="66" charset="0"/>
              </a:rPr>
              <a:t>Сжимают </a:t>
            </a:r>
            <a:r>
              <a:rPr lang="ru-RU" sz="1200" dirty="0">
                <a:latin typeface="Comic Sans MS" panose="030F0702030302020204" pitchFamily="66" charset="0"/>
              </a:rPr>
              <a:t>кулаки, большие пальцы поднимают вверх и </a:t>
            </a:r>
            <a:br>
              <a:rPr lang="ru-RU" sz="1200" dirty="0">
                <a:latin typeface="Comic Sans MS" panose="030F0702030302020204" pitchFamily="66" charset="0"/>
              </a:rPr>
            </a:br>
            <a:r>
              <a:rPr lang="ru-RU" sz="1200" dirty="0">
                <a:latin typeface="Comic Sans MS" panose="030F0702030302020204" pitchFamily="66" charset="0"/>
              </a:rPr>
              <a:t>разводят в стороны – две «ложки». </a:t>
            </a:r>
            <a:r>
              <a:rPr lang="ru-RU" sz="1400" dirty="0">
                <a:latin typeface="Comic Sans MS" panose="030F0702030302020204" pitchFamily="66" charset="0"/>
              </a:rPr>
              <a:t/>
            </a:r>
            <a:br>
              <a:rPr lang="ru-RU" sz="1400" dirty="0">
                <a:latin typeface="Comic Sans MS" panose="030F0702030302020204" pitchFamily="66" charset="0"/>
              </a:rPr>
            </a:br>
            <a:r>
              <a:rPr lang="ru-RU" sz="1600" b="1" dirty="0">
                <a:latin typeface="Comic Sans MS" panose="030F0702030302020204" pitchFamily="66" charset="0"/>
              </a:rPr>
              <a:t>Съели всё до самой крошки! </a:t>
            </a:r>
            <a:endParaRPr lang="ru-RU" sz="1600" b="1" dirty="0" smtClean="0">
              <a:latin typeface="Comic Sans MS" panose="030F0702030302020204" pitchFamily="66" charset="0"/>
            </a:endParaRPr>
          </a:p>
          <a:p>
            <a:pPr algn="ctr"/>
            <a:r>
              <a:rPr lang="ru-RU" sz="1200" dirty="0" smtClean="0">
                <a:latin typeface="Comic Sans MS" panose="030F0702030302020204" pitchFamily="66" charset="0"/>
              </a:rPr>
              <a:t>Попеременно </a:t>
            </a:r>
            <a:r>
              <a:rPr lang="ru-RU" sz="1200" dirty="0">
                <a:latin typeface="Comic Sans MS" panose="030F0702030302020204" pitchFamily="66" charset="0"/>
              </a:rPr>
              <a:t>то правой, то левой «ложкой» едят «кашу», </a:t>
            </a:r>
            <a:br>
              <a:rPr lang="ru-RU" sz="1200" dirty="0">
                <a:latin typeface="Comic Sans MS" panose="030F0702030302020204" pitchFamily="66" charset="0"/>
              </a:rPr>
            </a:br>
            <a:r>
              <a:rPr lang="ru-RU" sz="1200" dirty="0">
                <a:latin typeface="Comic Sans MS" panose="030F0702030302020204" pitchFamily="66" charset="0"/>
              </a:rPr>
              <a:t>поднося «ложки» ко рту. </a:t>
            </a:r>
            <a:r>
              <a:rPr lang="ru-RU" sz="1400" dirty="0">
                <a:latin typeface="Comic Sans MS" panose="030F0702030302020204" pitchFamily="66" charset="0"/>
              </a:rPr>
              <a:t/>
            </a:r>
            <a:br>
              <a:rPr lang="ru-RU" sz="1400" dirty="0">
                <a:latin typeface="Comic Sans MS" panose="030F0702030302020204" pitchFamily="66" charset="0"/>
              </a:rPr>
            </a:br>
            <a:r>
              <a:rPr lang="ru-RU" sz="1600" b="1" dirty="0">
                <a:latin typeface="Comic Sans MS" panose="030F0702030302020204" pitchFamily="66" charset="0"/>
              </a:rPr>
              <a:t>Вот какая каша </a:t>
            </a:r>
            <a:endParaRPr lang="ru-RU" sz="1600" b="1" dirty="0" smtClean="0">
              <a:latin typeface="Comic Sans MS" panose="030F0702030302020204" pitchFamily="66" charset="0"/>
            </a:endParaRPr>
          </a:p>
          <a:p>
            <a:pPr algn="ctr"/>
            <a:r>
              <a:rPr lang="ru-RU" sz="1200" dirty="0" smtClean="0">
                <a:latin typeface="Comic Sans MS" panose="030F0702030302020204" pitchFamily="66" charset="0"/>
              </a:rPr>
              <a:t>Ладони вместе – «тарелка»</a:t>
            </a:r>
            <a:r>
              <a:rPr lang="ru-RU" sz="1400" dirty="0">
                <a:latin typeface="Comic Sans MS" panose="030F0702030302020204" pitchFamily="66" charset="0"/>
              </a:rPr>
              <a:t/>
            </a:r>
            <a:br>
              <a:rPr lang="ru-RU" sz="1400" dirty="0">
                <a:latin typeface="Comic Sans MS" panose="030F0702030302020204" pitchFamily="66" charset="0"/>
              </a:rPr>
            </a:br>
            <a:r>
              <a:rPr lang="ru-RU" sz="1600" b="1" dirty="0">
                <a:latin typeface="Comic Sans MS" panose="030F0702030302020204" pitchFamily="66" charset="0"/>
              </a:rPr>
              <a:t>У бабушки Наташи! </a:t>
            </a:r>
            <a:endParaRPr lang="ru-RU" sz="1600" b="1" dirty="0" smtClean="0">
              <a:latin typeface="Comic Sans MS" panose="030F0702030302020204" pitchFamily="66" charset="0"/>
            </a:endParaRPr>
          </a:p>
          <a:p>
            <a:pPr algn="ctr"/>
            <a:r>
              <a:rPr lang="ru-RU" sz="1200" dirty="0" smtClean="0">
                <a:latin typeface="Comic Sans MS" panose="030F0702030302020204" pitchFamily="66" charset="0"/>
              </a:rPr>
              <a:t>Берутся </a:t>
            </a:r>
            <a:r>
              <a:rPr lang="ru-RU" sz="1200" dirty="0">
                <a:latin typeface="Comic Sans MS" panose="030F0702030302020204" pitchFamily="66" charset="0"/>
              </a:rPr>
              <a:t>за воображаемые концы </a:t>
            </a:r>
            <a:r>
              <a:rPr lang="ru-RU" sz="1200" dirty="0" smtClean="0">
                <a:latin typeface="Comic Sans MS" panose="030F0702030302020204" pitchFamily="66" charset="0"/>
              </a:rPr>
              <a:t>платка</a:t>
            </a:r>
            <a:r>
              <a:rPr lang="ru-RU" sz="1200" dirty="0">
                <a:latin typeface="Comic Sans MS" panose="030F0702030302020204" pitchFamily="66" charset="0"/>
              </a:rPr>
              <a:t/>
            </a:r>
            <a:br>
              <a:rPr lang="ru-RU" sz="1200" dirty="0">
                <a:latin typeface="Comic Sans MS" panose="030F0702030302020204" pitchFamily="66" charset="0"/>
              </a:rPr>
            </a:br>
            <a:r>
              <a:rPr lang="ru-RU" sz="1400" dirty="0">
                <a:latin typeface="Comic Sans MS" panose="030F0702030302020204" pitchFamily="66" charset="0"/>
              </a:rPr>
              <a:t/>
            </a:r>
            <a:br>
              <a:rPr lang="ru-RU" sz="1400" dirty="0">
                <a:latin typeface="Comic Sans MS" panose="030F0702030302020204" pitchFamily="66" charset="0"/>
              </a:rPr>
            </a:br>
            <a:endParaRPr lang="ru-RU" sz="1400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22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1"/>
          <p:cNvSpPr>
            <a:spLocks noGrp="1"/>
          </p:cNvSpPr>
          <p:nvPr>
            <p:ph idx="1"/>
          </p:nvPr>
        </p:nvSpPr>
        <p:spPr>
          <a:xfrm>
            <a:off x="827584" y="2299021"/>
            <a:ext cx="7488832" cy="3362228"/>
          </a:xfrm>
        </p:spPr>
        <p:txBody>
          <a:bodyPr/>
          <a:lstStyle/>
          <a:p>
            <a:pPr marL="0" indent="0" algn="ctr">
              <a:buNone/>
            </a:pPr>
            <a:endParaRPr lang="ru-RU" sz="4400" b="1" dirty="0" smtClean="0">
              <a:solidFill>
                <a:srgbClr val="660066"/>
              </a:solidFill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ru-RU" sz="4400" b="1" dirty="0" smtClean="0">
              <a:solidFill>
                <a:srgbClr val="660066"/>
              </a:solidFill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ru-RU" sz="4400" b="1" dirty="0" smtClean="0">
                <a:solidFill>
                  <a:srgbClr val="660066"/>
                </a:solidFill>
                <a:latin typeface="Comic Sans MS" panose="030F0702030302020204" pitchFamily="66" charset="0"/>
              </a:rPr>
              <a:t>Спасибо за внимание!</a:t>
            </a:r>
            <a:endParaRPr lang="ru-RU" sz="4400" b="1" dirty="0">
              <a:solidFill>
                <a:srgbClr val="660066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274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2420888"/>
            <a:ext cx="7704856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 eaLnBrk="1" hangingPunct="1">
              <a:buFontTx/>
              <a:buNone/>
            </a:pPr>
            <a:r>
              <a:rPr lang="en-US" sz="3200" dirty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“</a:t>
            </a:r>
            <a:r>
              <a:rPr lang="ru-RU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Игра </a:t>
            </a:r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– это огромное светлое окно, через которое в духовный мир ребёнка вливается живительный поток представлений, понятий об окружающем мире. Игра – это искра, зажигающая огонёк пытливости и любознательности.</a:t>
            </a:r>
            <a:r>
              <a:rPr lang="en-US" sz="3200" dirty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”</a:t>
            </a:r>
            <a:endParaRPr lang="ru-RU" sz="3200" dirty="0">
              <a:solidFill>
                <a:schemeClr val="accent4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0" indent="0" algn="r" eaLnBrk="1" hangingPunct="1">
              <a:buFontTx/>
              <a:buNone/>
            </a:pPr>
            <a:r>
              <a:rPr lang="ru-RU" sz="2400" dirty="0">
                <a:solidFill>
                  <a:srgbClr val="C00000"/>
                </a:solidFill>
                <a:latin typeface="Comic Sans MS" panose="030F0702030302020204" pitchFamily="66" charset="0"/>
              </a:rPr>
              <a:t>В. А. Сухомлинский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04664"/>
            <a:ext cx="561662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Своевременное развитие речи ребёнка является важнейшим условием его полноценного речевого и общего психического развития, поскольку язык и речь выполняют ведущую функцию в развитии мышления и речевого общения, в планировании и организации деятельности ребёнка, самоорганизации поведения, в формировании социальных связей. </a:t>
            </a:r>
            <a:endParaRPr lang="ru-RU" sz="2800" dirty="0">
              <a:solidFill>
                <a:schemeClr val="accent4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332656"/>
            <a:ext cx="655272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dirty="0" smtClean="0">
              <a:latin typeface="Comic Sans MS" panose="030F0702030302020204" pitchFamily="66" charset="0"/>
            </a:endParaRPr>
          </a:p>
          <a:p>
            <a:pPr algn="ctr"/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Речевые 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игры способствуют развитию речи, обогащения словаря, внимания, воображения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ребенка, развивают мышление. 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С помощью таких игр ребенок научиться классифицировать, обобщать предметы. </a:t>
            </a:r>
            <a:endParaRPr lang="ru-RU" sz="2000" dirty="0" smtClean="0">
              <a:solidFill>
                <a:schemeClr val="accent4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endParaRPr lang="ru-RU" sz="2000" dirty="0">
              <a:solidFill>
                <a:schemeClr val="accent4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Для 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достижения положительного результата, необходимо играть ежедневно.</a:t>
            </a:r>
          </a:p>
          <a:p>
            <a:pPr algn="ctr"/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 </a:t>
            </a:r>
          </a:p>
          <a:p>
            <a:pPr algn="ctr"/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В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речевые игры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можно играть дома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, на прогулке, в гостях, в общественном транспорте, в автомобиле. Это самая простая игра, которая не требует никакой подготовки, никаких затрат.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Не 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обязательно тянуться каждый раз за книгой или искать что-то в интернете, главное задать вопрос по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другому, чтобы 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услышать совершенно иной ответ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.</a:t>
            </a:r>
          </a:p>
          <a:p>
            <a:pPr algn="ctr"/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Выдумывайте 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и придумывайте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свои игры. </a:t>
            </a:r>
            <a:endParaRPr lang="ru-RU" sz="2000" dirty="0">
              <a:solidFill>
                <a:schemeClr val="accent4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92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1"/>
          <p:cNvSpPr txBox="1">
            <a:spLocks/>
          </p:cNvSpPr>
          <p:nvPr/>
        </p:nvSpPr>
        <p:spPr bwMode="auto">
          <a:xfrm>
            <a:off x="539552" y="2132856"/>
            <a:ext cx="8136904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000" b="1" dirty="0" smtClean="0">
                <a:solidFill>
                  <a:srgbClr val="660066"/>
                </a:solidFill>
                <a:latin typeface="Comic Sans MS" panose="030F0702030302020204" pitchFamily="66" charset="0"/>
              </a:rPr>
              <a:t>Игры направленные на обогащение и активизацию словарного запаса:</a:t>
            </a:r>
          </a:p>
          <a:p>
            <a:pPr lvl="0"/>
            <a:r>
              <a:rPr lang="ru-RU" sz="1800" b="1" dirty="0">
                <a:latin typeface="Comic Sans MS" panose="030F0702030302020204" pitchFamily="66" charset="0"/>
              </a:rPr>
              <a:t>«Отгадай предмет по названию его частей</a:t>
            </a:r>
            <a:r>
              <a:rPr lang="ru-RU" sz="1800" b="1" dirty="0" smtClean="0">
                <a:latin typeface="Comic Sans MS" panose="030F0702030302020204" pitchFamily="66" charset="0"/>
              </a:rPr>
              <a:t>»: </a:t>
            </a:r>
            <a:r>
              <a:rPr lang="ru-RU" sz="1800" dirty="0" smtClean="0">
                <a:latin typeface="Comic Sans MS" panose="030F0702030302020204" pitchFamily="66" charset="0"/>
              </a:rPr>
              <a:t>Кузов</a:t>
            </a:r>
            <a:r>
              <a:rPr lang="ru-RU" sz="1800" dirty="0">
                <a:latin typeface="Comic Sans MS" panose="030F0702030302020204" pitchFamily="66" charset="0"/>
              </a:rPr>
              <a:t>, кабина, колеса, руль, фары, дверцы (грузовик</a:t>
            </a:r>
            <a:r>
              <a:rPr lang="ru-RU" sz="1800" dirty="0" smtClean="0">
                <a:latin typeface="Comic Sans MS" panose="030F0702030302020204" pitchFamily="66" charset="0"/>
              </a:rPr>
              <a:t>) и т.д.</a:t>
            </a:r>
            <a:endParaRPr lang="ru-RU" sz="1800" dirty="0">
              <a:latin typeface="Comic Sans MS" panose="030F0702030302020204" pitchFamily="66" charset="0"/>
            </a:endParaRPr>
          </a:p>
          <a:p>
            <a:r>
              <a:rPr lang="ru-RU" sz="1800" b="1" dirty="0">
                <a:latin typeface="Comic Sans MS" panose="030F0702030302020204" pitchFamily="66" charset="0"/>
              </a:rPr>
              <a:t>«Назови лишнее слово</a:t>
            </a:r>
            <a:r>
              <a:rPr lang="ru-RU" sz="1800" b="1" dirty="0" smtClean="0">
                <a:latin typeface="Comic Sans MS" panose="030F0702030302020204" pitchFamily="66" charset="0"/>
              </a:rPr>
              <a:t>»: </a:t>
            </a:r>
            <a:r>
              <a:rPr lang="ru-RU" sz="1800" dirty="0" smtClean="0">
                <a:latin typeface="Comic Sans MS" panose="030F0702030302020204" pitchFamily="66" charset="0"/>
              </a:rPr>
              <a:t>лошадь</a:t>
            </a:r>
            <a:r>
              <a:rPr lang="ru-RU" sz="1800" dirty="0">
                <a:latin typeface="Comic Sans MS" panose="030F0702030302020204" pitchFamily="66" charset="0"/>
              </a:rPr>
              <a:t>, корова, олень, баран, </a:t>
            </a:r>
            <a:r>
              <a:rPr lang="ru-RU" sz="1800" dirty="0" smtClean="0">
                <a:latin typeface="Comic Sans MS" panose="030F0702030302020204" pitchFamily="66" charset="0"/>
              </a:rPr>
              <a:t>свинья. Почему слово … лишнее?</a:t>
            </a:r>
          </a:p>
          <a:p>
            <a:r>
              <a:rPr lang="ru-RU" sz="1800" b="1" dirty="0">
                <a:latin typeface="Comic Sans MS" panose="030F0702030302020204" pitchFamily="66" charset="0"/>
              </a:rPr>
              <a:t>В</a:t>
            </a:r>
            <a:r>
              <a:rPr lang="ru-RU" sz="1800" b="1" dirty="0" smtClean="0">
                <a:latin typeface="Comic Sans MS" panose="030F0702030302020204" pitchFamily="66" charset="0"/>
              </a:rPr>
              <a:t>еселые </a:t>
            </a:r>
            <a:r>
              <a:rPr lang="ru-RU" sz="1800" b="1" dirty="0">
                <a:latin typeface="Comic Sans MS" panose="030F0702030302020204" pitchFamily="66" charset="0"/>
              </a:rPr>
              <a:t>слова</a:t>
            </a:r>
            <a:r>
              <a:rPr lang="ru-RU" sz="1800" b="1" dirty="0" smtClean="0">
                <a:latin typeface="Comic Sans MS" panose="030F0702030302020204" pitchFamily="66" charset="0"/>
              </a:rPr>
              <a:t>"</a:t>
            </a:r>
            <a:r>
              <a:rPr lang="ru-RU" sz="1800" dirty="0" smtClean="0">
                <a:latin typeface="Comic Sans MS" panose="030F0702030302020204" pitchFamily="66" charset="0"/>
              </a:rPr>
              <a:t>. </a:t>
            </a:r>
            <a:r>
              <a:rPr lang="ru-RU" sz="1800" dirty="0">
                <a:latin typeface="Comic Sans MS" panose="030F0702030302020204" pitchFamily="66" charset="0"/>
              </a:rPr>
              <a:t>Нужно назвать по очереди только веселые слова. </a:t>
            </a:r>
            <a:endParaRPr lang="ru-RU" sz="1800" dirty="0" smtClean="0">
              <a:latin typeface="Comic Sans MS" panose="030F0702030302020204" pitchFamily="66" charset="0"/>
            </a:endParaRPr>
          </a:p>
          <a:p>
            <a:r>
              <a:rPr lang="ru-RU" sz="1800" b="1" dirty="0">
                <a:latin typeface="Comic Sans MS" panose="030F0702030302020204" pitchFamily="66" charset="0"/>
              </a:rPr>
              <a:t>Подбери слово".</a:t>
            </a:r>
            <a:r>
              <a:rPr lang="ru-RU" sz="1800" dirty="0">
                <a:latin typeface="Comic Sans MS" panose="030F0702030302020204" pitchFamily="66" charset="0"/>
              </a:rPr>
              <a:t> Ребенку предлагается подобрать к любому предмету, объекту слова обозначающие его признаки, качества. Например, зима какая? (холодная, снежная, морозная</a:t>
            </a:r>
            <a:r>
              <a:rPr lang="ru-RU" sz="1800" dirty="0" smtClean="0">
                <a:latin typeface="Comic Sans MS" panose="030F0702030302020204" pitchFamily="66" charset="0"/>
              </a:rPr>
              <a:t>.)</a:t>
            </a:r>
          </a:p>
          <a:p>
            <a:r>
              <a:rPr lang="ru-RU" sz="1800" b="1" dirty="0">
                <a:latin typeface="Comic Sans MS" panose="030F0702030302020204" pitchFamily="66" charset="0"/>
              </a:rPr>
              <a:t>"Кто что умеет делать? ". </a:t>
            </a:r>
            <a:r>
              <a:rPr lang="ru-RU" sz="1800" dirty="0">
                <a:latin typeface="Comic Sans MS" panose="030F0702030302020204" pitchFamily="66" charset="0"/>
              </a:rPr>
              <a:t>Ребенку предлагается подобрать к предмету, объекту как можно больше слов-действий. например, что умеет делать кошка? (мурлыкать, выгибать спину, </a:t>
            </a:r>
            <a:r>
              <a:rPr lang="ru-RU" sz="1800" dirty="0" smtClean="0">
                <a:latin typeface="Comic Sans MS" panose="030F0702030302020204" pitchFamily="66" charset="0"/>
              </a:rPr>
              <a:t>царапаться, …) и т.д.</a:t>
            </a:r>
            <a:r>
              <a:rPr lang="ru-RU" sz="1800" b="1" dirty="0" smtClean="0">
                <a:solidFill>
                  <a:srgbClr val="660066"/>
                </a:solidFill>
                <a:latin typeface="Comic Sans MS" panose="030F0702030302020204" pitchFamily="66" charset="0"/>
              </a:rPr>
              <a:t/>
            </a:r>
            <a:br>
              <a:rPr lang="ru-RU" sz="1800" b="1" dirty="0" smtClean="0">
                <a:solidFill>
                  <a:srgbClr val="660066"/>
                </a:solidFill>
                <a:latin typeface="Comic Sans MS" panose="030F0702030302020204" pitchFamily="66" charset="0"/>
              </a:rPr>
            </a:br>
            <a:endParaRPr lang="ru-RU" sz="1800" b="1" dirty="0">
              <a:solidFill>
                <a:srgbClr val="660066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01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2132856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rgbClr val="660066"/>
                </a:solidFill>
                <a:latin typeface="Comic Sans MS" panose="030F0702030302020204" pitchFamily="66" charset="0"/>
              </a:rPr>
              <a:t>Игры направленные </a:t>
            </a:r>
            <a:r>
              <a:rPr lang="ru-RU" b="1" dirty="0" smtClean="0">
                <a:solidFill>
                  <a:srgbClr val="660066"/>
                </a:solidFill>
                <a:latin typeface="Comic Sans MS" panose="030F0702030302020204" pitchFamily="66" charset="0"/>
              </a:rPr>
              <a:t>на развитие грамматических категорий:</a:t>
            </a:r>
          </a:p>
          <a:p>
            <a:pPr marL="0" indent="0" algn="ctr">
              <a:buNone/>
            </a:pPr>
            <a:endParaRPr lang="ru-RU" b="1" dirty="0" smtClean="0">
              <a:solidFill>
                <a:srgbClr val="660066"/>
              </a:solidFill>
              <a:latin typeface="Comic Sans MS" panose="030F0702030302020204" pitchFamily="66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b="1" dirty="0">
                <a:latin typeface="Comic Sans MS" panose="030F0702030302020204" pitchFamily="66" charset="0"/>
              </a:rPr>
              <a:t>“</a:t>
            </a:r>
            <a:r>
              <a:rPr lang="ru-RU" b="1" dirty="0">
                <a:latin typeface="Comic Sans MS" panose="030F0702030302020204" pitchFamily="66" charset="0"/>
              </a:rPr>
              <a:t>Сосчитай-ка</a:t>
            </a:r>
            <a:r>
              <a:rPr lang="en-US" b="1" dirty="0">
                <a:latin typeface="Comic Sans MS" panose="030F0702030302020204" pitchFamily="66" charset="0"/>
              </a:rPr>
              <a:t>”</a:t>
            </a:r>
            <a:endParaRPr lang="ru-RU" b="1" dirty="0">
              <a:latin typeface="Comic Sans MS" panose="030F0702030302020204" pitchFamily="66" charset="0"/>
            </a:endParaRPr>
          </a:p>
          <a:p>
            <a:pPr marL="0" indent="0" algn="just" eaLnBrk="1" hangingPunct="1">
              <a:buFontTx/>
              <a:buNone/>
            </a:pPr>
            <a:r>
              <a:rPr lang="ru-RU" dirty="0">
                <a:latin typeface="Comic Sans MS" panose="030F0702030302020204" pitchFamily="66" charset="0"/>
              </a:rPr>
              <a:t>Ребёнок упражняется в счёте в пределах 5, при этом учиться согласовывать существительные, прилагательные и числительные в роде и </a:t>
            </a:r>
            <a:r>
              <a:rPr lang="ru-RU" dirty="0" smtClean="0">
                <a:latin typeface="Comic Sans MS" panose="030F0702030302020204" pitchFamily="66" charset="0"/>
              </a:rPr>
              <a:t>числе. Одна </a:t>
            </a:r>
            <a:r>
              <a:rPr lang="ru-RU" dirty="0">
                <a:latin typeface="Comic Sans MS" panose="030F0702030302020204" pitchFamily="66" charset="0"/>
              </a:rPr>
              <a:t>жёлтая машина, две жёлтых машины… всего пять жёлтых машины</a:t>
            </a:r>
            <a:r>
              <a:rPr lang="ru-RU" dirty="0" smtClean="0">
                <a:latin typeface="Comic Sans MS" panose="030F0702030302020204" pitchFamily="66" charset="0"/>
              </a:rPr>
              <a:t>.</a:t>
            </a:r>
          </a:p>
          <a:p>
            <a:pPr marL="0" indent="0" algn="just" eaLnBrk="1" hangingPunct="1">
              <a:buFontTx/>
              <a:buNone/>
            </a:pPr>
            <a:endParaRPr lang="ru-RU" dirty="0" smtClean="0">
              <a:latin typeface="Comic Sans MS" panose="030F0702030302020204" pitchFamily="66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b="1" dirty="0">
                <a:latin typeface="Comic Sans MS" panose="030F0702030302020204" pitchFamily="66" charset="0"/>
              </a:rPr>
              <a:t>“</a:t>
            </a:r>
            <a:r>
              <a:rPr lang="ru-RU" b="1" dirty="0">
                <a:latin typeface="Comic Sans MS" panose="030F0702030302020204" pitchFamily="66" charset="0"/>
              </a:rPr>
              <a:t>Где находится?</a:t>
            </a:r>
            <a:r>
              <a:rPr lang="en-US" b="1" dirty="0">
                <a:latin typeface="Comic Sans MS" panose="030F0702030302020204" pitchFamily="66" charset="0"/>
              </a:rPr>
              <a:t>”</a:t>
            </a:r>
            <a:endParaRPr lang="ru-RU" b="1" dirty="0">
              <a:latin typeface="Comic Sans MS" panose="030F0702030302020204" pitchFamily="66" charset="0"/>
            </a:endParaRPr>
          </a:p>
          <a:p>
            <a:pPr marL="0" indent="0" algn="just" eaLnBrk="1" hangingPunct="1">
              <a:buFontTx/>
              <a:buNone/>
            </a:pPr>
            <a:r>
              <a:rPr lang="ru-RU" dirty="0">
                <a:latin typeface="Comic Sans MS" panose="030F0702030302020204" pitchFamily="66" charset="0"/>
              </a:rPr>
              <a:t>Ребёнок закрепляет умение ориентироваться в пространстве и упражняется в употреблении </a:t>
            </a:r>
            <a:r>
              <a:rPr lang="ru-RU" dirty="0" smtClean="0">
                <a:latin typeface="Comic Sans MS" panose="030F0702030302020204" pitchFamily="66" charset="0"/>
              </a:rPr>
              <a:t>предлогов.</a:t>
            </a:r>
          </a:p>
          <a:p>
            <a:pPr marL="0" indent="0" algn="just" eaLnBrk="1" hangingPunct="1">
              <a:buFontTx/>
              <a:buNone/>
            </a:pPr>
            <a:endParaRPr lang="ru-RU" dirty="0" smtClean="0">
              <a:latin typeface="Comic Sans MS" panose="030F0702030302020204" pitchFamily="66" charset="0"/>
            </a:endParaRPr>
          </a:p>
          <a:p>
            <a:pPr marL="285750" indent="-285750" algn="just" eaLnBrk="1" hangingPunct="1">
              <a:buFont typeface="Arial" panose="020B0604020202020204" pitchFamily="34" charset="0"/>
              <a:buChar char="•"/>
            </a:pPr>
            <a:r>
              <a:rPr lang="ru-RU" b="1" dirty="0"/>
              <a:t> </a:t>
            </a:r>
            <a:r>
              <a:rPr lang="ru-RU" b="1" dirty="0">
                <a:latin typeface="Comic Sans MS" panose="030F0702030302020204" pitchFamily="66" charset="0"/>
              </a:rPr>
              <a:t>«Чей, чья, чьё</a:t>
            </a:r>
            <a:r>
              <a:rPr lang="ru-RU" b="1" dirty="0" smtClean="0">
                <a:latin typeface="Comic Sans MS" panose="030F0702030302020204" pitchFamily="66" charset="0"/>
              </a:rPr>
              <a:t>».</a:t>
            </a:r>
            <a:endParaRPr lang="ru-RU" b="1" dirty="0">
              <a:latin typeface="Comic Sans MS" panose="030F0702030302020204" pitchFamily="66" charset="0"/>
            </a:endParaRPr>
          </a:p>
          <a:p>
            <a:r>
              <a:rPr lang="ru-RU" dirty="0">
                <a:latin typeface="Comic Sans MS" panose="030F0702030302020204" pitchFamily="66" charset="0"/>
              </a:rPr>
              <a:t>Образование притяжательных прилагательных. «Уши собаки - (чьи уши?) собачьи уши; хвост кошки – кошачий» и т. д</a:t>
            </a:r>
            <a:r>
              <a:rPr lang="ru-RU" dirty="0" smtClean="0">
                <a:latin typeface="Comic Sans MS" panose="030F0702030302020204" pitchFamily="66" charset="0"/>
              </a:rPr>
              <a:t>.</a:t>
            </a:r>
            <a:endParaRPr lang="ru-RU" dirty="0">
              <a:latin typeface="Comic Sans MS" panose="030F0702030302020204" pitchFamily="66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ru-RU" b="1" dirty="0">
              <a:solidFill>
                <a:srgbClr val="660066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75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pPr marL="0" indent="0">
              <a:buNone/>
            </a:pPr>
            <a:endParaRPr lang="ru-RU" sz="18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mic Sans MS" panose="030F0702030302020204" pitchFamily="66" charset="0"/>
              </a:rPr>
              <a:t>“</a:t>
            </a:r>
            <a:r>
              <a:rPr lang="ru-RU" sz="1800" b="1" dirty="0">
                <a:latin typeface="Comic Sans MS" panose="030F0702030302020204" pitchFamily="66" charset="0"/>
              </a:rPr>
              <a:t>Опиши, что ты видишь?</a:t>
            </a:r>
            <a:r>
              <a:rPr lang="en-US" sz="1800" b="1" dirty="0">
                <a:latin typeface="Comic Sans MS" panose="030F0702030302020204" pitchFamily="66" charset="0"/>
              </a:rPr>
              <a:t>”</a:t>
            </a:r>
            <a:endParaRPr lang="ru-RU" sz="1800" b="1" dirty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ru-RU" sz="1800" dirty="0">
                <a:latin typeface="Comic Sans MS" panose="030F0702030302020204" pitchFamily="66" charset="0"/>
              </a:rPr>
              <a:t>У ребёнка формируется </a:t>
            </a:r>
            <a:r>
              <a:rPr lang="ru-RU" sz="1800" b="1" dirty="0">
                <a:solidFill>
                  <a:srgbClr val="660066"/>
                </a:solidFill>
                <a:latin typeface="Comic Sans MS" panose="030F0702030302020204" pitchFamily="66" charset="0"/>
              </a:rPr>
              <a:t>связная речь </a:t>
            </a:r>
            <a:r>
              <a:rPr lang="ru-RU" sz="1800" dirty="0">
                <a:latin typeface="Comic Sans MS" panose="030F0702030302020204" pitchFamily="66" charset="0"/>
              </a:rPr>
              <a:t>через составление сложных предложений, согласование разных членов предложений в роде, числе, падеже.</a:t>
            </a:r>
          </a:p>
          <a:p>
            <a:pPr marL="0" indent="0" algn="just">
              <a:buNone/>
            </a:pPr>
            <a:endParaRPr lang="ru-RU" sz="1800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ru-RU" sz="1800" dirty="0" smtClean="0">
                <a:latin typeface="Comic Sans MS" panose="030F0702030302020204" pitchFamily="66" charset="0"/>
              </a:rPr>
              <a:t>Например: Опиши </a:t>
            </a:r>
            <a:r>
              <a:rPr lang="ru-RU" sz="1800" dirty="0">
                <a:latin typeface="Comic Sans MS" panose="030F0702030302020204" pitchFamily="66" charset="0"/>
              </a:rPr>
              <a:t>снеговика.</a:t>
            </a:r>
          </a:p>
          <a:p>
            <a:pPr marL="0" indent="0">
              <a:buNone/>
            </a:pPr>
            <a:r>
              <a:rPr lang="ru-RU" sz="1800" dirty="0">
                <a:latin typeface="Comic Sans MS" panose="030F0702030302020204" pitchFamily="66" charset="0"/>
              </a:rPr>
              <a:t>Это снеговик. Его слепили дети </a:t>
            </a:r>
          </a:p>
          <a:p>
            <a:pPr marL="0" indent="0" algn="just">
              <a:buNone/>
            </a:pPr>
            <a:r>
              <a:rPr lang="ru-RU" sz="1800" dirty="0">
                <a:latin typeface="Comic Sans MS" panose="030F0702030302020204" pitchFamily="66" charset="0"/>
              </a:rPr>
              <a:t>во время прогулки. На голове у </a:t>
            </a:r>
          </a:p>
          <a:p>
            <a:pPr marL="0" indent="0">
              <a:buNone/>
            </a:pPr>
            <a:r>
              <a:rPr lang="ru-RU" sz="1800" dirty="0">
                <a:latin typeface="Comic Sans MS" panose="030F0702030302020204" pitchFamily="66" charset="0"/>
              </a:rPr>
              <a:t>снеговика надето красное ведро.</a:t>
            </a:r>
          </a:p>
          <a:p>
            <a:pPr marL="0" indent="0">
              <a:buNone/>
            </a:pPr>
            <a:r>
              <a:rPr lang="ru-RU" sz="1800" dirty="0">
                <a:latin typeface="Comic Sans MS" panose="030F0702030302020204" pitchFamily="66" charset="0"/>
              </a:rPr>
              <a:t>На шею повязан полосатый шарф.</a:t>
            </a:r>
          </a:p>
          <a:p>
            <a:pPr marL="0" indent="0">
              <a:buNone/>
            </a:pPr>
            <a:r>
              <a:rPr lang="ru-RU" sz="1800" dirty="0">
                <a:latin typeface="Comic Sans MS" panose="030F0702030302020204" pitchFamily="66" charset="0"/>
              </a:rPr>
              <a:t>Вместо рук дети вставили </a:t>
            </a:r>
          </a:p>
          <a:p>
            <a:pPr marL="0" indent="0">
              <a:buNone/>
            </a:pPr>
            <a:r>
              <a:rPr lang="ru-RU" sz="1800" dirty="0">
                <a:latin typeface="Comic Sans MS" panose="030F0702030302020204" pitchFamily="66" charset="0"/>
              </a:rPr>
              <a:t>снеговику веточки и одели левую</a:t>
            </a:r>
          </a:p>
          <a:p>
            <a:pPr marL="0" indent="0">
              <a:buNone/>
            </a:pPr>
            <a:r>
              <a:rPr lang="ru-RU" sz="1800" dirty="0">
                <a:latin typeface="Comic Sans MS" panose="030F0702030302020204" pitchFamily="66" charset="0"/>
              </a:rPr>
              <a:t>перчатку. Получился весёлый </a:t>
            </a:r>
          </a:p>
          <a:p>
            <a:pPr marL="0" indent="0">
              <a:buNone/>
            </a:pPr>
            <a:r>
              <a:rPr lang="ru-RU" sz="1800" dirty="0">
                <a:latin typeface="Comic Sans MS" panose="030F0702030302020204" pitchFamily="66" charset="0"/>
              </a:rPr>
              <a:t>снеговик с морковкой вместо носа.</a:t>
            </a:r>
          </a:p>
          <a:p>
            <a:pPr marL="0" indent="0">
              <a:buNone/>
            </a:pPr>
            <a:r>
              <a:rPr lang="ru-RU" sz="1800" dirty="0">
                <a:latin typeface="Comic Sans MS" panose="030F0702030302020204" pitchFamily="66" charset="0"/>
              </a:rPr>
              <a:t>                                                                 </a:t>
            </a:r>
          </a:p>
          <a:p>
            <a:endParaRPr lang="ru-RU" sz="1800" dirty="0">
              <a:latin typeface="Comic Sans MS" panose="030F0702030302020204" pitchFamily="66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96136" y="3044347"/>
            <a:ext cx="2476809" cy="332340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536788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20688"/>
            <a:ext cx="626469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Играть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со словами детям не менее интересно, чем с понравившейся игрушкой, а игра вместе со взрослым делает её полезной и желанной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. Детям нравится играть в речевые игры с использованием стихотворений.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Многие русские народные потешки, зарубежный фольклор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послужат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прекрасным материалом для создания детской речевой игры. </a:t>
            </a:r>
            <a:endParaRPr lang="ru-RU" b="1" dirty="0" smtClean="0">
              <a:solidFill>
                <a:schemeClr val="accent4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endParaRPr lang="ru-RU" b="1" dirty="0">
              <a:solidFill>
                <a:schemeClr val="accent4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Принцип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речевой игры прост: о чём говорю, то и показываю. </a:t>
            </a:r>
            <a:br>
              <a:rPr lang="ru-RU" b="1" dirty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</a:br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Начните с того, что после прочтения детям выбранного стихотворения поговорите о его содержании, попросите их самим рассказать, что они поняли; прослушав стихи, уточните их ответы, разъясните непонятные или редко употребляемые в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речи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слова. Далее на каждую строку (или две строки) вместе с детьми придумайте удобный и соответствующий тексту стиха жест.</a:t>
            </a:r>
            <a:br>
              <a:rPr lang="ru-RU" b="1" dirty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</a:br>
            <a:endParaRPr lang="ru-RU" dirty="0">
              <a:solidFill>
                <a:schemeClr val="accent4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64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132856"/>
            <a:ext cx="8229600" cy="4248472"/>
          </a:xfrm>
        </p:spPr>
        <p:txBody>
          <a:bodyPr/>
          <a:lstStyle/>
          <a:p>
            <a:pPr marL="0" indent="0" algn="ctr">
              <a:buNone/>
            </a:pPr>
            <a:endParaRPr lang="ru-RU" sz="2000" b="1" dirty="0" smtClean="0">
              <a:solidFill>
                <a:schemeClr val="accent4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Придумывая 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вместе с ребёнком движения, мы помогаем развивать его фантазию, воображение, пластику движений, умение сочетать слово и жест, слышать и чувствовать ритм стиха. Знакомя детей с различными образцами художественной поэзии, мы прививаем им интерес к художественному слову, развиваем желание самому рифмовать сначала отдельные слова, а затем и целые 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строки.</a:t>
            </a:r>
            <a:endParaRPr lang="ru-RU" sz="2000" dirty="0">
              <a:solidFill>
                <a:schemeClr val="accent4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50000"/>
              </a:lnSpc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012296045"/>
      </p:ext>
    </p:extLst>
  </p:cSld>
  <p:clrMapOvr>
    <a:masterClrMapping/>
  </p:clrMapOvr>
</p:sld>
</file>

<file path=ppt/theme/theme1.xml><?xml version="1.0" encoding="utf-8"?>
<a:theme xmlns:a="http://schemas.openxmlformats.org/drawingml/2006/main" name="лиц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2</Template>
  <TotalTime>96</TotalTime>
  <Words>540</Words>
  <Application>Microsoft Office PowerPoint</Application>
  <PresentationFormat>Экран (4:3)</PresentationFormat>
  <Paragraphs>67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Comic Sans MS</vt:lpstr>
      <vt:lpstr>лица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</dc:title>
  <dc:creator>1sm</dc:creator>
  <cp:lastModifiedBy>1sm</cp:lastModifiedBy>
  <cp:revision>11</cp:revision>
  <dcterms:created xsi:type="dcterms:W3CDTF">2014-05-28T05:01:13Z</dcterms:created>
  <dcterms:modified xsi:type="dcterms:W3CDTF">2014-05-28T08:58:31Z</dcterms:modified>
</cp:coreProperties>
</file>